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37"/>
  </p:notesMasterIdLst>
  <p:sldIdLst>
    <p:sldId id="259" r:id="rId3"/>
    <p:sldId id="374" r:id="rId4"/>
    <p:sldId id="348" r:id="rId5"/>
    <p:sldId id="347" r:id="rId6"/>
    <p:sldId id="346" r:id="rId7"/>
    <p:sldId id="370" r:id="rId8"/>
    <p:sldId id="357" r:id="rId9"/>
    <p:sldId id="349" r:id="rId10"/>
    <p:sldId id="334" r:id="rId11"/>
    <p:sldId id="335" r:id="rId12"/>
    <p:sldId id="336" r:id="rId13"/>
    <p:sldId id="358" r:id="rId14"/>
    <p:sldId id="371" r:id="rId15"/>
    <p:sldId id="301" r:id="rId16"/>
    <p:sldId id="359" r:id="rId17"/>
    <p:sldId id="356" r:id="rId18"/>
    <p:sldId id="322" r:id="rId19"/>
    <p:sldId id="302" r:id="rId20"/>
    <p:sldId id="321" r:id="rId21"/>
    <p:sldId id="337" r:id="rId22"/>
    <p:sldId id="360" r:id="rId23"/>
    <p:sldId id="338" r:id="rId24"/>
    <p:sldId id="372" r:id="rId25"/>
    <p:sldId id="339" r:id="rId26"/>
    <p:sldId id="340" r:id="rId27"/>
    <p:sldId id="341" r:id="rId28"/>
    <p:sldId id="332" r:id="rId29"/>
    <p:sldId id="342" r:id="rId30"/>
    <p:sldId id="343" r:id="rId31"/>
    <p:sldId id="344" r:id="rId32"/>
    <p:sldId id="373" r:id="rId33"/>
    <p:sldId id="329" r:id="rId34"/>
    <p:sldId id="333" r:id="rId35"/>
    <p:sldId id="354" r:id="rId36"/>
  </p:sldIdLst>
  <p:sldSz cx="11518900" cy="6477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3160"/>
    <a:srgbClr val="8056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774" autoAdjust="0"/>
    <p:restoredTop sz="89843" autoAdjust="0"/>
  </p:normalViewPr>
  <p:slideViewPr>
    <p:cSldViewPr snapToGrid="0">
      <p:cViewPr varScale="1">
        <p:scale>
          <a:sx n="65" d="100"/>
          <a:sy n="65" d="100"/>
        </p:scale>
        <p:origin x="60" y="489"/>
      </p:cViewPr>
      <p:guideLst>
        <p:guide orient="horz" pos="1620"/>
        <p:guide pos="2880"/>
      </p:guideLst>
    </p:cSldViewPr>
  </p:slideViewPr>
  <p:notesTextViewPr>
    <p:cViewPr>
      <p:scale>
        <a:sx n="1" d="1"/>
        <a:sy n="1" d="1"/>
      </p:scale>
      <p:origin x="0" y="0"/>
    </p:cViewPr>
  </p:notesTextViewPr>
  <p:notesViewPr>
    <p:cSldViewPr snapToGrid="0">
      <p:cViewPr varScale="1">
        <p:scale>
          <a:sx n="69" d="100"/>
          <a:sy n="69" d="100"/>
        </p:scale>
        <p:origin x="2568" y="39"/>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35.jpg>
</file>

<file path=ppt/media/image36.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03.08.2025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nchor="t"/>
          <a:lstStyle>
            <a:lvl1pPr algn="l">
              <a:lnSpc>
                <a:spcPct val="100000"/>
              </a:lnSpc>
              <a:defRPr sz="1400" b="0" i="0" u="none" strike="noStrike"/>
            </a:lvl1pPr>
          </a:lstStyle>
          <a:p>
            <a:pPr indent="0" algn="l">
              <a:lnSpc>
                <a:spcPct val="100000"/>
              </a:lnSpc>
            </a:pPr>
            <a:r>
              <a:rPr lang="en-US" altLang="zh-CN" sz="1400" b="0" i="0" u="none" strike="noStrike" dirty="0">
                <a:solidFill>
                  <a:srgbClr val="000000"/>
                </a:solidFill>
                <a:latin typeface="Arial"/>
                <a:ea typeface="Arial"/>
                <a:cs typeface="Arial"/>
                <a:sym typeface="Arial"/>
              </a:rPr>
              <a:t>Email: xxx</a:t>
            </a:r>
          </a:p>
          <a:p>
            <a:pPr indent="0" algn="l">
              <a:lnSpc>
                <a:spcPct val="100000"/>
              </a:lnSpc>
            </a:pPr>
            <a:r>
              <a:rPr lang="zh-CN" altLang="en-US" sz="1400" b="0" i="0" u="none" strike="noStrike" dirty="0">
                <a:solidFill>
                  <a:srgbClr val="000000"/>
                </a:solidFill>
                <a:latin typeface="Arial"/>
                <a:ea typeface="Arial"/>
                <a:cs typeface="Arial"/>
                <a:sym typeface="Arial"/>
              </a:rPr>
              <a:t>原则</a:t>
            </a:r>
            <a:r>
              <a:rPr lang="en-US" altLang="zh-CN" sz="1400" b="0" i="0" u="none" strike="noStrike" dirty="0">
                <a:solidFill>
                  <a:srgbClr val="000000"/>
                </a:solidFill>
                <a:latin typeface="Arial"/>
                <a:ea typeface="Arial"/>
                <a:cs typeface="Arial"/>
                <a:sym typeface="Arial"/>
              </a:rPr>
              <a:t>1</a:t>
            </a:r>
            <a:r>
              <a:rPr lang="zh-CN" altLang="en-US" sz="1400" b="0" i="0" u="none" strike="noStrike" dirty="0">
                <a:solidFill>
                  <a:srgbClr val="000000"/>
                </a:solidFill>
                <a:latin typeface="Arial"/>
                <a:ea typeface="Arial"/>
                <a:cs typeface="Arial"/>
                <a:sym typeface="Arial"/>
              </a:rPr>
              <a:t>：一样的信息应该放在一起</a:t>
            </a:r>
            <a:endParaRPr lang="en-US" sz="1400" b="0" i="0" u="none" strike="noStrike" dirty="0">
              <a:solidFill>
                <a:srgbClr val="000000"/>
              </a:solidFill>
              <a:latin typeface="Arial"/>
              <a:ea typeface="Arial"/>
              <a:cs typeface="Arial"/>
              <a:sym typeface="Arial"/>
            </a:endParaRP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FBC4BE-72A2-4389-DFD8-A5C59E59DF10}"/>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9378C2-300A-689F-22F1-19CC1C61012C}"/>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0F41291A-724E-12CE-3054-EF58E19C524E}"/>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207465C2-7E4A-9526-DA62-3C15A289A1F5}"/>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D6DA8D68-A258-E1F6-B2BE-C69457B3C57E}"/>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nchor="t"/>
          <a:lstStyle>
            <a:lvl1pPr algn="l">
              <a:lnSpc>
                <a:spcPct val="100000"/>
              </a:lnSpc>
              <a:defRPr sz="1400" b="0" i="0" u="none" strike="noStrike"/>
            </a:lvl1pPr>
          </a:lstStyle>
          <a:p>
            <a:pPr indent="0" algn="l">
              <a:lnSpc>
                <a:spcPct val="100000"/>
              </a:lnSpc>
            </a:pPr>
            <a:r>
              <a:rPr lang="zh-CN" altLang="en-US" sz="1400" b="0" i="0" u="none" strike="noStrike" dirty="0">
                <a:solidFill>
                  <a:srgbClr val="000000"/>
                </a:solidFill>
                <a:latin typeface="Arial"/>
                <a:ea typeface="Arial"/>
                <a:cs typeface="Arial"/>
                <a:sym typeface="Arial"/>
              </a:rPr>
              <a:t>一般要和论文里边的标题保持一致。</a:t>
            </a:r>
            <a:endParaRPr lang="en-US" sz="1400" b="0" i="0" u="none" strike="noStrike" dirty="0">
              <a:solidFill>
                <a:srgbClr val="000000"/>
              </a:solidFill>
              <a:latin typeface="Arial"/>
              <a:ea typeface="Arial"/>
              <a:cs typeface="Arial"/>
              <a:sym typeface="Arial"/>
            </a:endParaRPr>
          </a:p>
        </p:txBody>
      </p:sp>
      <p:sp>
        <p:nvSpPr>
          <p:cNvPr id="6" name="Footer Placeholder 5">
            <a:extLst>
              <a:ext uri="{FF2B5EF4-FFF2-40B4-BE49-F238E27FC236}">
                <a16:creationId xmlns:a16="http://schemas.microsoft.com/office/drawing/2014/main" id="{74D2AEF8-D2B4-8477-D1FA-0884A3AD054E}"/>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03503945-C911-1489-B11D-31A8BE1830C5}"/>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904863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pPr marL="434340" indent="-342900" algn="just">
              <a:buClr>
                <a:srgbClr val="1D3160"/>
              </a:buClr>
              <a:buAutoNum type="arabicParenBoth"/>
            </a:pPr>
            <a:r>
              <a:rPr lang="en-US" altLang="zh-CN" sz="1200" dirty="0" err="1"/>
              <a:t>NeuroSync</a:t>
            </a:r>
            <a:r>
              <a:rPr lang="en-US" altLang="zh-CN" sz="1200" dirty="0"/>
              <a:t> takes user prompts as input,</a:t>
            </a:r>
          </a:p>
          <a:p>
            <a:pPr marL="434340" indent="-342900" algn="just">
              <a:buClr>
                <a:srgbClr val="1D3160"/>
              </a:buClr>
              <a:buAutoNum type="arabicParenBoth"/>
            </a:pPr>
            <a:r>
              <a:rPr lang="en-US" altLang="zh-CN" sz="1200" dirty="0"/>
              <a:t>extracts the LLM understanding, </a:t>
            </a:r>
          </a:p>
          <a:p>
            <a:pPr marL="434340" indent="-342900" algn="just">
              <a:buClr>
                <a:srgbClr val="1D3160"/>
              </a:buClr>
              <a:buAutoNum type="arabicParenBoth"/>
            </a:pPr>
            <a:r>
              <a:rPr lang="en-US" altLang="zh-CN" sz="1200" dirty="0"/>
              <a:t>enables users to refine this understanding through graph-based visualizations, </a:t>
            </a:r>
          </a:p>
          <a:p>
            <a:pPr marL="434340" indent="-342900" algn="just">
              <a:buClr>
                <a:srgbClr val="1D3160"/>
              </a:buClr>
              <a:buAutoNum type="arabicParenBoth"/>
            </a:pPr>
            <a:r>
              <a:rPr lang="en-US" altLang="zh-CN" sz="1200" dirty="0"/>
              <a:t>and feeds the refined understanding back to the LLM to generate code that more accurately aligns with user intents</a:t>
            </a:r>
            <a:endParaRPr lang="en-US" altLang="zh-CN" sz="1200" dirty="0">
              <a:solidFill>
                <a:srgbClr val="80563A"/>
              </a:solidFill>
              <a:ea typeface="Tahoma"/>
              <a:cs typeface="Tahoma"/>
              <a:sym typeface="Tahoma"/>
            </a:endParaRPr>
          </a:p>
          <a:p>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16</a:t>
            </a:fld>
            <a:endParaRPr lang="cs-CZ"/>
          </a:p>
        </p:txBody>
      </p:sp>
    </p:spTree>
    <p:extLst>
      <p:ext uri="{BB962C8B-B14F-4D97-AF65-F5344CB8AC3E}">
        <p14:creationId xmlns:p14="http://schemas.microsoft.com/office/powerpoint/2010/main" val="1713364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pPr marL="91440" algn="just">
              <a:buClr>
                <a:srgbClr val="1D3160"/>
              </a:buClr>
            </a:pPr>
            <a:r>
              <a:rPr lang="en-US" altLang="zh-CN" sz="1200" u="sng" dirty="0">
                <a:solidFill>
                  <a:srgbClr val="80563A"/>
                </a:solidFill>
                <a:ea typeface="Tahoma"/>
                <a:cs typeface="Tahoma"/>
                <a:sym typeface="Tahoma"/>
              </a:rPr>
              <a:t>User Interface: </a:t>
            </a:r>
          </a:p>
          <a:p>
            <a:pPr marL="91440" algn="just">
              <a:buClr>
                <a:srgbClr val="1D3160"/>
              </a:buClr>
            </a:pPr>
            <a:r>
              <a:rPr lang="en-US" altLang="zh-CN" sz="1200" dirty="0">
                <a:solidFill>
                  <a:srgbClr val="1D3160"/>
                </a:solidFill>
                <a:ea typeface="Tahoma"/>
                <a:cs typeface="Tahoma"/>
                <a:sym typeface="Tahoma"/>
              </a:rPr>
              <a:t>To support structured graph representations with intent-aware abstraction, we build the panel B and C  </a:t>
            </a:r>
          </a:p>
          <a:p>
            <a:pPr marL="91440" algn="just">
              <a:buClr>
                <a:srgbClr val="1D3160"/>
              </a:buClr>
            </a:pPr>
            <a:r>
              <a:rPr lang="en-US" altLang="zh-CN" sz="1200" dirty="0">
                <a:solidFill>
                  <a:srgbClr val="1D3160"/>
                </a:solidFill>
                <a:ea typeface="Tahoma"/>
                <a:cs typeface="Tahoma"/>
                <a:sym typeface="Tahoma"/>
              </a:rPr>
              <a:t>This works as kinds of plugin for original dialog LLM, Users can interact with the interface and detailed control LLM generation</a:t>
            </a:r>
          </a:p>
          <a:p>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17</a:t>
            </a:fld>
            <a:endParaRPr lang="cs-CZ"/>
          </a:p>
        </p:txBody>
      </p:sp>
    </p:spTree>
    <p:extLst>
      <p:ext uri="{BB962C8B-B14F-4D97-AF65-F5344CB8AC3E}">
        <p14:creationId xmlns:p14="http://schemas.microsoft.com/office/powerpoint/2010/main" val="18341157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pPr marL="91440" algn="just">
              <a:buClr>
                <a:srgbClr val="1D3160"/>
              </a:buClr>
            </a:pPr>
            <a:r>
              <a:rPr lang="en-US" altLang="zh-CN" sz="1200" u="sng" dirty="0">
                <a:solidFill>
                  <a:srgbClr val="80563A"/>
                </a:solidFill>
                <a:ea typeface="Tahoma"/>
                <a:cs typeface="Tahoma"/>
                <a:sym typeface="Tahoma"/>
              </a:rPr>
              <a:t>User Interface: </a:t>
            </a:r>
          </a:p>
          <a:p>
            <a:pPr marL="91440" algn="just">
              <a:buClr>
                <a:srgbClr val="1D3160"/>
              </a:buClr>
            </a:pPr>
            <a:r>
              <a:rPr lang="en-US" altLang="zh-CN" sz="1200" dirty="0"/>
              <a:t>Beside normal panel that users chat with, we provide two more</a:t>
            </a:r>
          </a:p>
          <a:p>
            <a:pPr marL="91440" algn="just">
              <a:buClr>
                <a:srgbClr val="1D3160"/>
              </a:buClr>
            </a:pPr>
            <a:r>
              <a:rPr lang="en-US" altLang="zh-CN" sz="1200" dirty="0"/>
              <a:t>(1) Panel B: Before each LLM response, the system generates an LLM understanding graph in Panel B (Understanding Graph Manipulation Panel) </a:t>
            </a:r>
          </a:p>
          <a:p>
            <a:pPr marL="91440" algn="just">
              <a:buClr>
                <a:srgbClr val="1D3160"/>
              </a:buClr>
            </a:pPr>
            <a:r>
              <a:rPr lang="en-US" altLang="zh-CN" sz="1200" dirty="0"/>
              <a:t>(2) Panel C: a simplified version in Panel C (Intent–Task Mapping View). </a:t>
            </a:r>
          </a:p>
          <a:p>
            <a:pPr marL="91440" algn="just">
              <a:buClr>
                <a:srgbClr val="1D3160"/>
              </a:buClr>
            </a:pPr>
            <a:r>
              <a:rPr lang="en-US" altLang="zh-CN" sz="1200" dirty="0"/>
              <a:t>Users can edit the task graph in Panel B and explore task structures and intent alignment via Panel C.</a:t>
            </a:r>
            <a:endParaRPr lang="en-US" altLang="zh-CN" sz="1200" dirty="0">
              <a:solidFill>
                <a:srgbClr val="1D3160"/>
              </a:solidFill>
              <a:ea typeface="Tahoma"/>
              <a:cs typeface="Tahoma"/>
              <a:sym typeface="Tahoma"/>
            </a:endParaRPr>
          </a:p>
          <a:p>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18</a:t>
            </a:fld>
            <a:endParaRPr lang="cs-CZ"/>
          </a:p>
        </p:txBody>
      </p:sp>
    </p:spTree>
    <p:extLst>
      <p:ext uri="{BB962C8B-B14F-4D97-AF65-F5344CB8AC3E}">
        <p14:creationId xmlns:p14="http://schemas.microsoft.com/office/powerpoint/2010/main" val="9272987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pPr marL="91440" algn="just">
              <a:buClr>
                <a:srgbClr val="1D3160"/>
              </a:buClr>
            </a:pPr>
            <a:r>
              <a:rPr lang="en-US" altLang="zh-CN" sz="1200" dirty="0">
                <a:solidFill>
                  <a:srgbClr val="80563A"/>
                </a:solidFill>
              </a:rPr>
              <a:t>Triple Distillation Pipeline.</a:t>
            </a:r>
          </a:p>
          <a:p>
            <a:pPr marL="91440" algn="just">
              <a:buClr>
                <a:srgbClr val="1D3160"/>
              </a:buClr>
            </a:pPr>
            <a:r>
              <a:rPr lang="en-US" altLang="zh-CN" sz="1200" dirty="0"/>
              <a:t>It aligns the SLM in the student path with the two-stage extractor in the teacher path. The SLM can extract triples directly from prompts, by passing  intermediate code generation to speed up triple extraction.</a:t>
            </a:r>
            <a:endParaRPr lang="en-US" altLang="zh-CN" sz="1200" dirty="0">
              <a:solidFill>
                <a:srgbClr val="80563A"/>
              </a:solidFill>
              <a:ea typeface="Tahoma"/>
              <a:cs typeface="Tahoma"/>
              <a:sym typeface="Tahoma"/>
            </a:endParaRPr>
          </a:p>
          <a:p>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22</a:t>
            </a:fld>
            <a:endParaRPr lang="cs-CZ"/>
          </a:p>
        </p:txBody>
      </p:sp>
    </p:spTree>
    <p:extLst>
      <p:ext uri="{BB962C8B-B14F-4D97-AF65-F5344CB8AC3E}">
        <p14:creationId xmlns:p14="http://schemas.microsoft.com/office/powerpoint/2010/main" val="26610157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pPr marL="91440" algn="just">
              <a:buClr>
                <a:srgbClr val="1D3160"/>
              </a:buClr>
            </a:pPr>
            <a:r>
              <a:rPr lang="en-US" altLang="zh-CN" sz="1200" dirty="0">
                <a:solidFill>
                  <a:srgbClr val="80563A"/>
                </a:solidFill>
              </a:rPr>
              <a:t>Multi-Agent Module to simulate Dataset Generation</a:t>
            </a:r>
          </a:p>
          <a:p>
            <a:pPr marL="91440" algn="just">
              <a:buClr>
                <a:srgbClr val="1D3160"/>
              </a:buClr>
            </a:pPr>
            <a:r>
              <a:rPr lang="en-US" altLang="zh-CN" sz="1200" dirty="0"/>
              <a:t>This module involves four agents designed to interact with each other, simulating a domain user’s experience of leveraging an LLM for code generation based on our findings on user behavior patterns.</a:t>
            </a:r>
            <a:endParaRPr lang="en-US" altLang="zh-CN" sz="1200" dirty="0">
              <a:solidFill>
                <a:srgbClr val="80563A"/>
              </a:solidFill>
              <a:ea typeface="Tahoma"/>
              <a:cs typeface="Tahoma"/>
              <a:sym typeface="Tahoma"/>
            </a:endParaRPr>
          </a:p>
          <a:p>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24</a:t>
            </a:fld>
            <a:endParaRPr lang="cs-CZ"/>
          </a:p>
        </p:txBody>
      </p:sp>
    </p:spTree>
    <p:extLst>
      <p:ext uri="{BB962C8B-B14F-4D97-AF65-F5344CB8AC3E}">
        <p14:creationId xmlns:p14="http://schemas.microsoft.com/office/powerpoint/2010/main" val="31455129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pPr marL="91440" algn="just">
              <a:buClr>
                <a:srgbClr val="1D3160"/>
              </a:buClr>
            </a:pPr>
            <a:r>
              <a:rPr lang="en-US" altLang="zh-CN" sz="1200" u="sng" dirty="0">
                <a:solidFill>
                  <a:srgbClr val="80563A"/>
                </a:solidFill>
              </a:rPr>
              <a:t>Intent-aware graph simplification algorithm.</a:t>
            </a:r>
          </a:p>
          <a:p>
            <a:pPr marL="91440" algn="just">
              <a:buClr>
                <a:srgbClr val="1D3160"/>
              </a:buClr>
            </a:pPr>
            <a:r>
              <a:rPr lang="en-US" altLang="zh-CN" sz="1200" dirty="0"/>
              <a:t>The left figure illustrates an intent tree, where each node corresponds to a sub-understanding graph. During the simplification process, nodes that are mapped to changes in the intent tree are directly transferred to the simplified graph (i.e., red dashed box). Meanwhile, parts mapped to unchanged nodes are recursively collapsed or zoomed out (i.e., blue and green boxes)</a:t>
            </a:r>
            <a:endParaRPr lang="en-US" altLang="zh-CN" sz="1200" dirty="0">
              <a:solidFill>
                <a:srgbClr val="1D3160"/>
              </a:solidFill>
              <a:ea typeface="Tahoma"/>
              <a:cs typeface="Tahoma"/>
              <a:sym typeface="Tahoma"/>
            </a:endParaRPr>
          </a:p>
          <a:p>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26</a:t>
            </a:fld>
            <a:endParaRPr lang="cs-CZ"/>
          </a:p>
        </p:txBody>
      </p:sp>
    </p:spTree>
    <p:extLst>
      <p:ext uri="{BB962C8B-B14F-4D97-AF65-F5344CB8AC3E}">
        <p14:creationId xmlns:p14="http://schemas.microsoft.com/office/powerpoint/2010/main" val="42616606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1AFAE3-351B-065E-A514-DFDF943982F8}"/>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9C9672B4-209C-E913-2577-50E7067CD638}"/>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E2A6B5F1-6082-37EA-C416-9D4D1F4CB710}"/>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C73A01CF-D2DE-B7DC-FC73-95625145B8D2}"/>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ADDC62A0-DBF9-8894-602D-7E4B27053F10}"/>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nchor="t"/>
          <a:lstStyle>
            <a:lvl1pPr algn="l">
              <a:lnSpc>
                <a:spcPct val="100000"/>
              </a:lnSpc>
              <a:defRPr sz="1400" b="0" i="0" u="none" strike="noStrike"/>
            </a:lvl1pPr>
          </a:lstStyle>
          <a:p>
            <a:pPr indent="0" algn="l">
              <a:lnSpc>
                <a:spcPct val="100000"/>
              </a:lnSpc>
            </a:pPr>
            <a:r>
              <a:rPr lang="en-US" sz="1400" b="0" i="0" u="none" strike="noStrike">
                <a:solidFill>
                  <a:srgbClr val="000000"/>
                </a:solidFill>
                <a:latin typeface="Arial"/>
                <a:ea typeface="Arial"/>
                <a:cs typeface="Arial"/>
                <a:sym typeface="Arial"/>
              </a:rPr>
              <a:t>单击此处添加文本</a:t>
            </a:r>
          </a:p>
        </p:txBody>
      </p:sp>
      <p:sp>
        <p:nvSpPr>
          <p:cNvPr id="6" name="Footer Placeholder 5">
            <a:extLst>
              <a:ext uri="{FF2B5EF4-FFF2-40B4-BE49-F238E27FC236}">
                <a16:creationId xmlns:a16="http://schemas.microsoft.com/office/drawing/2014/main" id="{50280B59-B48E-FA0A-520B-0A2E6DF3DC89}"/>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23B44BC5-EF26-8B54-1D16-85593F9C2DF2}"/>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4173963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EF5870-7FB4-8FCD-23FA-D1A3C9E07749}"/>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8E35DF4D-7573-BA94-7093-07FACF1BAD7C}"/>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63D44652-CC55-B496-A734-BBC39F680BB5}"/>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B1FD6490-BEE0-FBF5-7D1C-369883E73823}"/>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BED5140B-99A1-3348-2B27-B8421BDF0988}"/>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nchor="t"/>
          <a:lstStyle>
            <a:lvl1pPr algn="l">
              <a:lnSpc>
                <a:spcPct val="100000"/>
              </a:lnSpc>
              <a:defRPr sz="1400" b="0" i="0" u="none" strike="noStrike"/>
            </a:lvl1pPr>
          </a:lstStyle>
          <a:p>
            <a:pPr indent="0" algn="l">
              <a:lnSpc>
                <a:spcPct val="100000"/>
              </a:lnSpc>
            </a:pPr>
            <a:r>
              <a:rPr lang="en-US" sz="1400" b="0" i="0" u="none" strike="noStrike">
                <a:solidFill>
                  <a:srgbClr val="000000"/>
                </a:solidFill>
                <a:latin typeface="Arial"/>
                <a:ea typeface="Arial"/>
                <a:cs typeface="Arial"/>
                <a:sym typeface="Arial"/>
              </a:rPr>
              <a:t>单击此处添加文本</a:t>
            </a:r>
          </a:p>
        </p:txBody>
      </p:sp>
      <p:sp>
        <p:nvSpPr>
          <p:cNvPr id="6" name="Footer Placeholder 5">
            <a:extLst>
              <a:ext uri="{FF2B5EF4-FFF2-40B4-BE49-F238E27FC236}">
                <a16:creationId xmlns:a16="http://schemas.microsoft.com/office/drawing/2014/main" id="{5D9D363B-0020-58A2-A7D2-E7A70ECE8850}"/>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27F85001-7CEA-A2FC-DEAE-F4FA2E9D7DAD}"/>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0253981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33</a:t>
            </a:fld>
            <a:endParaRPr lang="cs-CZ"/>
          </a:p>
        </p:txBody>
      </p:sp>
    </p:spTree>
    <p:extLst>
      <p:ext uri="{BB962C8B-B14F-4D97-AF65-F5344CB8AC3E}">
        <p14:creationId xmlns:p14="http://schemas.microsoft.com/office/powerpoint/2010/main" val="3096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B8FBFB-A0C0-6AAA-BB8F-360A096AAD24}"/>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983214-A4A2-FE4B-88A9-25CFAA115FD4}"/>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DED2E02B-BA67-9C0F-0A4A-03C66321EAE0}"/>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B30F4CD9-C33C-F8BA-C3DD-2FFAB9F47D92}"/>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DAB89937-CAE0-70DE-516A-FC40A2CEE130}"/>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nchor="t"/>
          <a:lstStyle>
            <a:lvl1pPr algn="l">
              <a:lnSpc>
                <a:spcPct val="100000"/>
              </a:lnSpc>
              <a:defRPr sz="1400" b="0" i="0" u="none" strike="noStrike"/>
            </a:lvl1pPr>
          </a:lstStyle>
          <a:p>
            <a:pPr indent="0" algn="l">
              <a:lnSpc>
                <a:spcPct val="100000"/>
              </a:lnSpc>
            </a:pPr>
            <a:r>
              <a:rPr lang="zh-CN" altLang="en-US" sz="1400" b="0" i="0" u="none" strike="noStrike" dirty="0">
                <a:solidFill>
                  <a:srgbClr val="000000"/>
                </a:solidFill>
                <a:latin typeface="Arial"/>
                <a:ea typeface="Arial"/>
                <a:cs typeface="Arial"/>
                <a:sym typeface="Arial"/>
              </a:rPr>
              <a:t>一般要和论文里边的标题保持一致。</a:t>
            </a:r>
            <a:endParaRPr lang="en-US" sz="1400" b="0" i="0" u="none" strike="noStrike" dirty="0">
              <a:solidFill>
                <a:srgbClr val="000000"/>
              </a:solidFill>
              <a:latin typeface="Arial"/>
              <a:ea typeface="Arial"/>
              <a:cs typeface="Arial"/>
              <a:sym typeface="Arial"/>
            </a:endParaRPr>
          </a:p>
        </p:txBody>
      </p:sp>
      <p:sp>
        <p:nvSpPr>
          <p:cNvPr id="6" name="Footer Placeholder 5">
            <a:extLst>
              <a:ext uri="{FF2B5EF4-FFF2-40B4-BE49-F238E27FC236}">
                <a16:creationId xmlns:a16="http://schemas.microsoft.com/office/drawing/2014/main" id="{D2CE61E8-1CB3-8893-ED10-470591B6F5D7}"/>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E43A0AC0-A1F0-58EE-5E7F-E4434BDA9DF8}"/>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7450272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29A2D8-A277-3DC1-35D7-E0854DCCE72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C64CDE9-22E7-C82D-22AF-0C1F2E682A82}"/>
              </a:ext>
            </a:extLst>
          </p:cNvPr>
          <p:cNvSpPr>
            <a:spLocks noGrp="1" noRot="1" noChangeAspect="1"/>
          </p:cNvSpPr>
          <p:nvPr>
            <p:ph type="sldImg"/>
          </p:nvPr>
        </p:nvSpPr>
        <p:spPr>
          <a:xfrm>
            <a:off x="2290763" y="512763"/>
            <a:ext cx="4562475" cy="2566987"/>
          </a:xfrm>
        </p:spPr>
      </p:sp>
      <p:sp>
        <p:nvSpPr>
          <p:cNvPr id="3" name="备注占位符 2">
            <a:extLst>
              <a:ext uri="{FF2B5EF4-FFF2-40B4-BE49-F238E27FC236}">
                <a16:creationId xmlns:a16="http://schemas.microsoft.com/office/drawing/2014/main" id="{21E905EE-95D4-38AF-C8F4-3D39A6D9DFEF}"/>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2C7325AD-C548-108C-9DA6-3389BC2E222B}"/>
              </a:ext>
            </a:extLst>
          </p:cNvPr>
          <p:cNvSpPr>
            <a:spLocks noGrp="1"/>
          </p:cNvSpPr>
          <p:nvPr>
            <p:ph type="sldNum" sz="quarter" idx="5"/>
          </p:nvPr>
        </p:nvSpPr>
        <p:spPr/>
        <p:txBody>
          <a:bodyPr/>
          <a:lstStyle/>
          <a:p>
            <a:fld id="{871B2431-D351-4C6E-A3CF-9DFAC0E3E050}" type="slidenum">
              <a:rPr lang="cs-CZ" smtClean="0"/>
              <a:t>34</a:t>
            </a:fld>
            <a:endParaRPr lang="cs-CZ"/>
          </a:p>
        </p:txBody>
      </p:sp>
    </p:spTree>
    <p:extLst>
      <p:ext uri="{BB962C8B-B14F-4D97-AF65-F5344CB8AC3E}">
        <p14:creationId xmlns:p14="http://schemas.microsoft.com/office/powerpoint/2010/main" val="15588055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5EC116-DE1B-FEEF-5245-063C7344704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3E8FE7D-6FE5-2AAE-65DC-13BB60CE5124}"/>
              </a:ext>
            </a:extLst>
          </p:cNvPr>
          <p:cNvSpPr>
            <a:spLocks noGrp="1" noRot="1" noChangeAspect="1"/>
          </p:cNvSpPr>
          <p:nvPr>
            <p:ph type="sldImg"/>
          </p:nvPr>
        </p:nvSpPr>
        <p:spPr>
          <a:xfrm>
            <a:off x="2290763" y="512763"/>
            <a:ext cx="4562475" cy="2566987"/>
          </a:xfrm>
        </p:spPr>
      </p:sp>
      <p:sp>
        <p:nvSpPr>
          <p:cNvPr id="3" name="备注占位符 2">
            <a:extLst>
              <a:ext uri="{FF2B5EF4-FFF2-40B4-BE49-F238E27FC236}">
                <a16:creationId xmlns:a16="http://schemas.microsoft.com/office/drawing/2014/main" id="{8D1EF547-28F3-7C16-79A9-DCAD4F115709}"/>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6DA197F0-66C4-61F9-610E-78D5ADB87846}"/>
              </a:ext>
            </a:extLst>
          </p:cNvPr>
          <p:cNvSpPr>
            <a:spLocks noGrp="1"/>
          </p:cNvSpPr>
          <p:nvPr>
            <p:ph type="sldNum" sz="quarter" idx="5"/>
          </p:nvPr>
        </p:nvSpPr>
        <p:spPr/>
        <p:txBody>
          <a:bodyPr/>
          <a:lstStyle/>
          <a:p>
            <a:fld id="{871B2431-D351-4C6E-A3CF-9DFAC0E3E050}" type="slidenum">
              <a:rPr lang="cs-CZ" smtClean="0"/>
              <a:t>4</a:t>
            </a:fld>
            <a:endParaRPr lang="cs-CZ"/>
          </a:p>
        </p:txBody>
      </p:sp>
    </p:spTree>
    <p:extLst>
      <p:ext uri="{BB962C8B-B14F-4D97-AF65-F5344CB8AC3E}">
        <p14:creationId xmlns:p14="http://schemas.microsoft.com/office/powerpoint/2010/main" val="13116946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5F7151-88F2-83CD-BA2B-8A606154786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B51528E-8915-4EC5-D501-9BA94A72756F}"/>
              </a:ext>
            </a:extLst>
          </p:cNvPr>
          <p:cNvSpPr>
            <a:spLocks noGrp="1" noRot="1" noChangeAspect="1"/>
          </p:cNvSpPr>
          <p:nvPr>
            <p:ph type="sldImg"/>
          </p:nvPr>
        </p:nvSpPr>
        <p:spPr>
          <a:xfrm>
            <a:off x="2290763" y="512763"/>
            <a:ext cx="4562475" cy="2566987"/>
          </a:xfrm>
        </p:spPr>
      </p:sp>
      <p:sp>
        <p:nvSpPr>
          <p:cNvPr id="3" name="备注占位符 2">
            <a:extLst>
              <a:ext uri="{FF2B5EF4-FFF2-40B4-BE49-F238E27FC236}">
                <a16:creationId xmlns:a16="http://schemas.microsoft.com/office/drawing/2014/main" id="{9884DBBA-87AA-7E62-ACA9-4AA9FB97F124}"/>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A2FC419-1106-12DB-C6B0-D809DB8A782B}"/>
              </a:ext>
            </a:extLst>
          </p:cNvPr>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2955623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38741574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256821-6127-841F-EF21-84D30B8D1A7E}"/>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554C8D29-FB05-491D-CB43-4C33B32B2736}"/>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0D25EFC1-7F79-2955-7CA0-F8AB699B701A}"/>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753AC729-65F6-EAB8-3FF7-F8215B4E158A}"/>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15C418F3-F04A-8FFC-2168-E538CE4A9AA5}"/>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nchor="t"/>
          <a:lstStyle>
            <a:lvl1pPr algn="l">
              <a:lnSpc>
                <a:spcPct val="100000"/>
              </a:lnSpc>
              <a:defRPr sz="1400" b="0" i="0" u="none" strike="noStrike"/>
            </a:lvl1pPr>
          </a:lstStyle>
          <a:p>
            <a:pPr indent="0" algn="l">
              <a:lnSpc>
                <a:spcPct val="100000"/>
              </a:lnSpc>
            </a:pPr>
            <a:r>
              <a:rPr lang="zh-CN" altLang="en-US" sz="1400" b="0" i="0" u="none" strike="noStrike" dirty="0">
                <a:solidFill>
                  <a:srgbClr val="000000"/>
                </a:solidFill>
                <a:latin typeface="Arial"/>
                <a:ea typeface="Arial"/>
                <a:cs typeface="Arial"/>
                <a:sym typeface="Arial"/>
              </a:rPr>
              <a:t>一般要和论文里边的标题保持一致。</a:t>
            </a:r>
            <a:endParaRPr lang="en-US" sz="1400" b="0" i="0" u="none" strike="noStrike" dirty="0">
              <a:solidFill>
                <a:srgbClr val="000000"/>
              </a:solidFill>
              <a:latin typeface="Arial"/>
              <a:ea typeface="Arial"/>
              <a:cs typeface="Arial"/>
              <a:sym typeface="Arial"/>
            </a:endParaRPr>
          </a:p>
        </p:txBody>
      </p:sp>
      <p:sp>
        <p:nvSpPr>
          <p:cNvPr id="6" name="Footer Placeholder 5">
            <a:extLst>
              <a:ext uri="{FF2B5EF4-FFF2-40B4-BE49-F238E27FC236}">
                <a16:creationId xmlns:a16="http://schemas.microsoft.com/office/drawing/2014/main" id="{629FA755-08D8-4D2D-99EE-2D436698B414}"/>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09CF54D2-BC66-67BA-7BC9-69BF49A41F15}"/>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2702966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E8EAD5-0812-7FFC-FE74-5866C0373B53}"/>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799DCBA7-CA1B-BF9F-D8A6-C740E6C95B1C}"/>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CC06AE65-2141-F789-3131-F1AA0F679AB7}"/>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84FA3CFA-D530-88AD-500F-F136DA037868}"/>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F2471D2C-23EA-FCAD-0788-45C6A552EF18}"/>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nchor="t"/>
          <a:lstStyle>
            <a:lvl1pPr algn="l">
              <a:lnSpc>
                <a:spcPct val="100000"/>
              </a:lnSpc>
              <a:defRPr sz="1400" b="0" i="0" u="none" strike="noStrike"/>
            </a:lvl1pPr>
          </a:lstStyle>
          <a:p>
            <a:pPr indent="0" algn="l">
              <a:lnSpc>
                <a:spcPct val="100000"/>
              </a:lnSpc>
            </a:pPr>
            <a:r>
              <a:rPr lang="zh-CN" altLang="en-US" sz="1400" b="0" i="0" u="none" strike="noStrike" dirty="0">
                <a:solidFill>
                  <a:srgbClr val="000000"/>
                </a:solidFill>
                <a:latin typeface="Arial"/>
                <a:ea typeface="Arial"/>
                <a:cs typeface="Arial"/>
                <a:sym typeface="Arial"/>
              </a:rPr>
              <a:t>一般要和论文里边的标题保持一致。</a:t>
            </a:r>
            <a:endParaRPr lang="en-US" sz="1400" b="0" i="0" u="none" strike="noStrike" dirty="0">
              <a:solidFill>
                <a:srgbClr val="000000"/>
              </a:solidFill>
              <a:latin typeface="Arial"/>
              <a:ea typeface="Arial"/>
              <a:cs typeface="Arial"/>
              <a:sym typeface="Arial"/>
            </a:endParaRPr>
          </a:p>
        </p:txBody>
      </p:sp>
      <p:sp>
        <p:nvSpPr>
          <p:cNvPr id="6" name="Footer Placeholder 5">
            <a:extLst>
              <a:ext uri="{FF2B5EF4-FFF2-40B4-BE49-F238E27FC236}">
                <a16:creationId xmlns:a16="http://schemas.microsoft.com/office/drawing/2014/main" id="{A90E163A-6A9C-C367-EF42-12D95B5CA6D1}"/>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BFD09A05-867E-0825-FFEF-EBE186A4A50F}"/>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42568858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85ECF6-C153-EE23-9BD1-9D9BB8601C8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335901F-9028-6719-5C8A-1A04BA7CB11B}"/>
              </a:ext>
            </a:extLst>
          </p:cNvPr>
          <p:cNvSpPr>
            <a:spLocks noGrp="1" noRot="1" noChangeAspect="1"/>
          </p:cNvSpPr>
          <p:nvPr>
            <p:ph type="sldImg"/>
          </p:nvPr>
        </p:nvSpPr>
        <p:spPr>
          <a:xfrm>
            <a:off x="2290763" y="512763"/>
            <a:ext cx="4562475" cy="2566987"/>
          </a:xfrm>
        </p:spPr>
      </p:sp>
      <p:sp>
        <p:nvSpPr>
          <p:cNvPr id="3" name="备注占位符 2">
            <a:extLst>
              <a:ext uri="{FF2B5EF4-FFF2-40B4-BE49-F238E27FC236}">
                <a16:creationId xmlns:a16="http://schemas.microsoft.com/office/drawing/2014/main" id="{67A618F9-022E-B6E1-4047-1BE0E91DC92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FBCE125-5F1F-71D6-D89D-1F078BD4A167}"/>
              </a:ext>
            </a:extLst>
          </p:cNvPr>
          <p:cNvSpPr>
            <a:spLocks noGrp="1"/>
          </p:cNvSpPr>
          <p:nvPr>
            <p:ph type="sldNum" sz="quarter" idx="5"/>
          </p:nvPr>
        </p:nvSpPr>
        <p:spPr/>
        <p:txBody>
          <a:bodyPr/>
          <a:lstStyle/>
          <a:p>
            <a:fld id="{871B2431-D351-4C6E-A3CF-9DFAC0E3E050}" type="slidenum">
              <a:rPr lang="cs-CZ" smtClean="0"/>
              <a:t>13</a:t>
            </a:fld>
            <a:endParaRPr lang="cs-CZ"/>
          </a:p>
        </p:txBody>
      </p:sp>
    </p:spTree>
    <p:extLst>
      <p:ext uri="{BB962C8B-B14F-4D97-AF65-F5344CB8AC3E}">
        <p14:creationId xmlns:p14="http://schemas.microsoft.com/office/powerpoint/2010/main" val="1599087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90763" y="512763"/>
            <a:ext cx="4562475" cy="2566987"/>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71B2431-D351-4C6E-A3CF-9DFAC0E3E050}" type="slidenum">
              <a:rPr lang="cs-CZ" smtClean="0"/>
              <a:t>14</a:t>
            </a:fld>
            <a:endParaRPr lang="cs-CZ"/>
          </a:p>
        </p:txBody>
      </p:sp>
    </p:spTree>
    <p:extLst>
      <p:ext uri="{BB962C8B-B14F-4D97-AF65-F5344CB8AC3E}">
        <p14:creationId xmlns:p14="http://schemas.microsoft.com/office/powerpoint/2010/main" val="16415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标题幻灯片" type="title">
  <p:cSld name="TITLE">
    <p:spTree>
      <p:nvGrpSpPr>
        <p:cNvPr id="1" name="Shape 11"/>
        <p:cNvGrpSpPr/>
        <p:nvPr/>
      </p:nvGrpSpPr>
      <p:grpSpPr>
        <a:xfrm>
          <a:off x="0" y="0"/>
          <a:ext cx="0" cy="0"/>
          <a:chOff x="0" y="0"/>
          <a:chExt cx="0" cy="0"/>
        </a:xfrm>
      </p:grpSpPr>
      <p:sp>
        <p:nvSpPr>
          <p:cNvPr id="12" name="Shape 30"/>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4500"/>
              <a:buFont typeface="Arial"/>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 name="Shape 31"/>
          <p:cNvSpPr txBox="1">
            <a:spLocks noGrp="1"/>
          </p:cNvSpPr>
          <p:nvPr>
            <p:ph type="subTitle" idx="1"/>
          </p:nvPr>
        </p:nvSpPr>
        <p:spPr>
          <a:xfrm>
            <a:off x="1143000" y="2701528"/>
            <a:ext cx="6858000" cy="1241821"/>
          </a:xfrm>
          <a:prstGeom prst="rect">
            <a:avLst/>
          </a:prstGeom>
          <a:noFill/>
          <a:ln>
            <a:noFill/>
          </a:ln>
        </p:spPr>
        <p:txBody>
          <a:bodyPr spcFirstLastPara="1" wrap="square" lIns="68575" tIns="34275" rIns="68575" bIns="34275" anchor="t" anchorCtr="0">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14" name="Shape 3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5" name="Shape 3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6" name="Shape 3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标题和竖排文字" type="vertTx">
  <p:cSld name="VERTICAL_TEXT">
    <p:spTree>
      <p:nvGrpSpPr>
        <p:cNvPr id="1" name="Shape 68"/>
        <p:cNvGrpSpPr/>
        <p:nvPr/>
      </p:nvGrpSpPr>
      <p:grpSpPr>
        <a:xfrm>
          <a:off x="0" y="0"/>
          <a:ext cx="0" cy="0"/>
          <a:chOff x="0" y="0"/>
          <a:chExt cx="0" cy="0"/>
        </a:xfrm>
      </p:grpSpPr>
      <p:sp>
        <p:nvSpPr>
          <p:cNvPr id="69" name="Shape 49"/>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0" name="Shape 50"/>
          <p:cNvSpPr txBox="1">
            <a:spLocks noGrp="1"/>
          </p:cNvSpPr>
          <p:nvPr>
            <p:ph type="body" idx="1"/>
          </p:nvPr>
        </p:nvSpPr>
        <p:spPr>
          <a:xfrm rot="5400000">
            <a:off x="2940248" y="-942379"/>
            <a:ext cx="3263504" cy="78867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1" name="Shape 5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2" name="Shape 5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3" name="Shape 5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竖排标题与文本" type="vertTitleAndTx">
  <p:cSld name="VERTICAL_TITLE_AND_VERTICAL_TEXT">
    <p:spTree>
      <p:nvGrpSpPr>
        <p:cNvPr id="1" name="Shape 74"/>
        <p:cNvGrpSpPr/>
        <p:nvPr/>
      </p:nvGrpSpPr>
      <p:grpSpPr>
        <a:xfrm>
          <a:off x="0" y="0"/>
          <a:ext cx="0" cy="0"/>
          <a:chOff x="0" y="0"/>
          <a:chExt cx="0" cy="0"/>
        </a:xfrm>
      </p:grpSpPr>
      <p:sp>
        <p:nvSpPr>
          <p:cNvPr id="75" name="Shape 15"/>
          <p:cNvSpPr txBox="1">
            <a:spLocks noGrp="1"/>
          </p:cNvSpPr>
          <p:nvPr>
            <p:ph type="title"/>
          </p:nvPr>
        </p:nvSpPr>
        <p:spPr>
          <a:xfrm rot="5400000">
            <a:off x="5350073" y="1467445"/>
            <a:ext cx="4358879" cy="1971675"/>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6" name="Shape 16"/>
          <p:cNvSpPr txBox="1">
            <a:spLocks noGrp="1"/>
          </p:cNvSpPr>
          <p:nvPr>
            <p:ph type="body" idx="1"/>
          </p:nvPr>
        </p:nvSpPr>
        <p:spPr>
          <a:xfrm rot="5400000">
            <a:off x="1349573" y="-447080"/>
            <a:ext cx="4358879" cy="5800725"/>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Shape 1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8" name="Shape 1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9" name="Shape 1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2" name="AutoShape 2"/>
          <p:cNvSpPr>
            <a:spLocks noGrp="1"/>
          </p:cNvSpPr>
          <p:nvPr>
            <p:ph type="body" sz="quarter" idx="3" hasCustomPrompt="1"/>
          </p:nvPr>
        </p:nvSpPr>
        <p:spPr>
          <a:xfrm>
            <a:off x="1800324" y="2220060"/>
            <a:ext cx="9061632" cy="2210128"/>
          </a:xfrm>
          <a:prstGeom prst="rect">
            <a:avLst/>
          </a:prstGeom>
          <a:noFill/>
          <a:ln w="12700">
            <a:noFill/>
            <a:prstDash val="solid"/>
          </a:ln>
        </p:spPr>
        <p:txBody>
          <a:bodyPr lIns="72000" tIns="36000" rIns="72000" bIns="36000" anchor="b"/>
          <a:lstStyle>
            <a:lvl1pPr algn="l">
              <a:lnSpc>
                <a:spcPct val="100000"/>
              </a:lnSpc>
              <a:defRPr sz="3600" b="1" i="0" u="none" strike="noStrike" spc="0">
                <a:solidFill>
                  <a:srgbClr val="1F2329">
                    <a:alpha val="100000"/>
                  </a:srgbClr>
                </a:solidFill>
                <a:latin typeface="Noto Sans SC"/>
              </a:defRPr>
            </a:lvl1pPr>
          </a:lstStyle>
          <a:p>
            <a:pPr indent="0" algn="l">
              <a:lnSpc>
                <a:spcPct val="100000"/>
              </a:lnSpc>
            </a:pPr>
            <a:r>
              <a:rPr lang="en-US" sz="3600" b="0" i="0" u="none" strike="noStrike">
                <a:solidFill>
                  <a:srgbClr val="8C3800"/>
                </a:solidFill>
                <a:latin typeface="Tahoma"/>
                <a:ea typeface="Tahoma"/>
                <a:cs typeface="Tahoma"/>
                <a:sym typeface="Tahoma"/>
              </a:rPr>
              <a:t>单击此处添加标题</a:t>
            </a:r>
          </a:p>
        </p:txBody>
      </p:sp>
      <p:sp>
        <p:nvSpPr>
          <p:cNvPr id="3" name="AutoShape 3"/>
          <p:cNvSpPr>
            <a:spLocks noGrp="1"/>
          </p:cNvSpPr>
          <p:nvPr>
            <p:ph type="body" sz="quarter" idx="4" hasCustomPrompt="1"/>
          </p:nvPr>
        </p:nvSpPr>
        <p:spPr>
          <a:xfrm>
            <a:off x="1800324" y="4500121"/>
            <a:ext cx="9061632" cy="1320036"/>
          </a:xfrm>
          <a:prstGeom prst="rect">
            <a:avLst/>
          </a:prstGeom>
          <a:noFill/>
          <a:ln w="12700">
            <a:noFill/>
            <a:prstDash val="solid"/>
          </a:ln>
        </p:spPr>
        <p:txBody>
          <a:bodyPr lIns="102850" tIns="51425" rIns="102850" bIns="51425" anchor="t"/>
          <a:lstStyle>
            <a:lvl1pPr algn="l">
              <a:lnSpc>
                <a:spcPct val="100000"/>
              </a:lnSpc>
              <a:defRPr sz="2400" b="1" i="0" u="none" strike="noStrike" spc="0">
                <a:solidFill>
                  <a:srgbClr val="1F2329">
                    <a:alpha val="100000"/>
                  </a:srgbClr>
                </a:solidFill>
                <a:latin typeface="Noto Sans SC"/>
              </a:defRPr>
            </a:lvl1pPr>
          </a:lstStyle>
          <a:p>
            <a:pPr marL="91440" indent="0" algn="l">
              <a:lnSpc>
                <a:spcPct val="100000"/>
              </a:lnSpc>
            </a:pPr>
            <a:r>
              <a:rPr lang="en-US" sz="2400" b="0" i="0" u="none" strike="noStrike">
                <a:solidFill>
                  <a:srgbClr val="1D3160"/>
                </a:solidFill>
                <a:latin typeface="Tahoma"/>
                <a:ea typeface="Tahoma"/>
                <a:cs typeface="Tahoma"/>
                <a:sym typeface="Tahoma"/>
              </a:rPr>
              <a:t>单击此处添加副标题</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1_Title and Content">
    <p:spTree>
      <p:nvGrpSpPr>
        <p:cNvPr id="1" name=""/>
        <p:cNvGrpSpPr/>
        <p:nvPr/>
      </p:nvGrpSpPr>
      <p:grpSpPr>
        <a:xfrm>
          <a:off x="0" y="0"/>
          <a:ext cx="0" cy="0"/>
          <a:chOff x="0" y="0"/>
          <a:chExt cx="0" cy="0"/>
        </a:xfrm>
      </p:grpSpPr>
      <p:cxnSp>
        <p:nvCxnSpPr>
          <p:cNvPr id="2" name="Connector 2"/>
          <p:cNvCxnSpPr/>
          <p:nvPr/>
        </p:nvCxnSpPr>
        <p:spPr>
          <a:xfrm>
            <a:off x="277734" y="6151012"/>
            <a:ext cx="10988782" cy="0"/>
          </a:xfrm>
          <a:prstGeom prst="line">
            <a:avLst/>
          </a:prstGeom>
          <a:noFill/>
          <a:ln w="12700" cap="flat" cmpd="sng">
            <a:solidFill>
              <a:srgbClr val="8C3800">
                <a:alpha val="100000"/>
              </a:srgbClr>
            </a:solidFill>
            <a:prstDash val="lgDash"/>
            <a:round/>
            <a:headEnd type="none" w="med" len="med"/>
            <a:tailEnd type="none" w="med" len="med"/>
          </a:ln>
        </p:spPr>
      </p:cxnSp>
      <p:sp>
        <p:nvSpPr>
          <p:cNvPr id="3" name="AutoShape 3"/>
          <p:cNvSpPr>
            <a:spLocks noGrp="1"/>
          </p:cNvSpPr>
          <p:nvPr>
            <p:ph type="body" sz="quarter" idx="5" hasCustomPrompt="1"/>
          </p:nvPr>
        </p:nvSpPr>
        <p:spPr>
          <a:xfrm>
            <a:off x="277734" y="1022484"/>
            <a:ext cx="10988782" cy="4879551"/>
          </a:xfrm>
          <a:prstGeom prst="rect">
            <a:avLst/>
          </a:prstGeom>
          <a:noFill/>
          <a:ln w="12700">
            <a:noFill/>
            <a:prstDash val="solid"/>
          </a:ln>
        </p:spPr>
        <p:txBody>
          <a:bodyPr lIns="102850" tIns="51425" rIns="102850" bIns="51425" anchor="t"/>
          <a:lstStyle>
            <a:lvl1pPr algn="l">
              <a:lnSpc>
                <a:spcPct val="100000"/>
              </a:lnSpc>
              <a:defRPr sz="2000" b="0" i="0" u="none" strike="noStrike" spc="0">
                <a:solidFill>
                  <a:srgbClr val="1F2329">
                    <a:alpha val="100000"/>
                  </a:srgbClr>
                </a:solidFill>
                <a:latin typeface="Noto Sans SC"/>
              </a:defRPr>
            </a:lvl1pPr>
          </a:lstStyle>
          <a:p>
            <a:pPr marL="91440" indent="0" algn="l">
              <a:lnSpc>
                <a:spcPct val="100000"/>
              </a:lnSpc>
            </a:pPr>
            <a:r>
              <a:rPr lang="en-US" sz="2000" b="0" i="0" u="none" strike="noStrike">
                <a:solidFill>
                  <a:srgbClr val="1D3160"/>
                </a:solidFill>
                <a:latin typeface="Tahoma"/>
                <a:ea typeface="Tahoma"/>
                <a:cs typeface="Tahoma"/>
                <a:sym typeface="Tahoma"/>
              </a:rPr>
              <a:t>单击此处添加文本</a:t>
            </a:r>
          </a:p>
        </p:txBody>
      </p:sp>
      <p:sp>
        <p:nvSpPr>
          <p:cNvPr id="4" name="AutoShape 4"/>
          <p:cNvSpPr>
            <a:spLocks noGrp="1"/>
          </p:cNvSpPr>
          <p:nvPr>
            <p:ph type="body" sz="quarter" idx="6" hasCustomPrompt="1"/>
          </p:nvPr>
        </p:nvSpPr>
        <p:spPr>
          <a:xfrm>
            <a:off x="277734" y="214327"/>
            <a:ext cx="10988782" cy="660017"/>
          </a:xfrm>
          <a:prstGeom prst="rect">
            <a:avLst/>
          </a:prstGeom>
          <a:noFill/>
          <a:ln w="12700">
            <a:noFill/>
            <a:prstDash val="solid"/>
          </a:ln>
        </p:spPr>
        <p:txBody>
          <a:bodyPr lIns="72000" tIns="36000" rIns="72000" bIns="36000" anchor="b"/>
          <a:lstStyle>
            <a:lvl1pPr algn="l">
              <a:lnSpc>
                <a:spcPct val="100000"/>
              </a:lnSpc>
              <a:defRPr sz="3500" b="1" i="0" u="none" strike="noStrike" spc="0">
                <a:solidFill>
                  <a:srgbClr val="1F2329">
                    <a:alpha val="100000"/>
                  </a:srgbClr>
                </a:solidFill>
                <a:latin typeface="Noto Sans SC"/>
              </a:defRPr>
            </a:lvl1pPr>
          </a:lstStyle>
          <a:p>
            <a:pPr indent="0" algn="l">
              <a:lnSpc>
                <a:spcPct val="100000"/>
              </a:lnSpc>
            </a:pPr>
            <a:r>
              <a:rPr lang="en-US" sz="3500" b="0" i="0" u="none" strike="noStrike">
                <a:solidFill>
                  <a:srgbClr val="80563A"/>
                </a:solidFill>
                <a:latin typeface="Tahoma"/>
                <a:ea typeface="Tahoma"/>
                <a:cs typeface="Tahoma"/>
                <a:sym typeface="Tahoma"/>
              </a:rPr>
              <a:t>单击此处添加标题</a:t>
            </a:r>
          </a:p>
        </p:txBody>
      </p:sp>
      <p:sp>
        <p:nvSpPr>
          <p:cNvPr id="5" name="AutoShape 5"/>
          <p:cNvSpPr/>
          <p:nvPr/>
        </p:nvSpPr>
        <p:spPr>
          <a:xfrm>
            <a:off x="288817" y="6172398"/>
            <a:ext cx="1916827" cy="307777"/>
          </a:xfrm>
          <a:prstGeom prst="rect">
            <a:avLst/>
          </a:prstGeom>
          <a:noFill/>
          <a:ln w="12700">
            <a:noFill/>
            <a:prstDash val="solid"/>
          </a:ln>
        </p:spPr>
        <p:txBody>
          <a:bodyPr lIns="91440" tIns="45720" rIns="91440" bIns="45720" rtlCol="0" anchor="t"/>
          <a:lstStyle/>
          <a:p>
            <a:pPr indent="0" algn="l">
              <a:lnSpc>
                <a:spcPct val="100000"/>
              </a:lnSpc>
              <a:defRPr/>
            </a:pPr>
            <a:r>
              <a:rPr lang="en-US" sz="1400" b="0" i="0" u="none" strike="noStrike" dirty="0">
                <a:solidFill>
                  <a:srgbClr val="80563A"/>
                </a:solidFill>
                <a:latin typeface="Tahoma"/>
                <a:ea typeface="Tahoma"/>
                <a:cs typeface="Tahoma"/>
                <a:sym typeface="Tahoma"/>
              </a:rPr>
              <a:t>Wenshuo ZHANG</a:t>
            </a:r>
            <a:endParaRPr lang="en-US" sz="1100" dirty="0"/>
          </a:p>
        </p:txBody>
      </p:sp>
      <p:sp>
        <p:nvSpPr>
          <p:cNvPr id="6" name="AutoShape 6"/>
          <p:cNvSpPr/>
          <p:nvPr/>
        </p:nvSpPr>
        <p:spPr>
          <a:xfrm>
            <a:off x="4039447" y="6172398"/>
            <a:ext cx="3443180" cy="307777"/>
          </a:xfrm>
          <a:prstGeom prst="rect">
            <a:avLst/>
          </a:prstGeom>
          <a:noFill/>
          <a:ln w="12700">
            <a:noFill/>
            <a:prstDash val="solid"/>
          </a:ln>
        </p:spPr>
        <p:txBody>
          <a:bodyPr lIns="91440" tIns="45720" rIns="91440" bIns="45720" rtlCol="0" anchor="t"/>
          <a:lstStyle/>
          <a:p>
            <a:pPr indent="0" algn="ctr">
              <a:lnSpc>
                <a:spcPct val="100000"/>
              </a:lnSpc>
              <a:defRPr/>
            </a:pPr>
            <a:r>
              <a:rPr lang="en-US" altLang="zh-CN" sz="1400" b="0" i="0" u="none" strike="noStrike" dirty="0" err="1">
                <a:solidFill>
                  <a:srgbClr val="1D3160"/>
                </a:solidFill>
                <a:latin typeface="Tahoma"/>
                <a:ea typeface="Tahoma"/>
                <a:cs typeface="Tahoma"/>
                <a:sym typeface="Tahoma"/>
              </a:rPr>
              <a:t>NeuroSync@VisLab,HKUST</a:t>
            </a:r>
            <a:endParaRPr lang="en-US" altLang="zh-CN" sz="1100" dirty="0"/>
          </a:p>
        </p:txBody>
      </p:sp>
      <p:pic>
        <p:nvPicPr>
          <p:cNvPr id="7" name="Picture 7"/>
          <p:cNvPicPr>
            <a:picLocks noChangeAspect="1"/>
          </p:cNvPicPr>
          <p:nvPr/>
        </p:nvPicPr>
        <p:blipFill>
          <a:blip r:embed="rId2"/>
          <a:srcRect t="27314" b="29033"/>
          <a:stretch>
            <a:fillRect/>
          </a:stretch>
        </p:blipFill>
        <p:spPr>
          <a:xfrm>
            <a:off x="2315672" y="6202191"/>
            <a:ext cx="776003" cy="225836"/>
          </a:xfrm>
          <a:prstGeom prst="rect">
            <a:avLst/>
          </a:prstGeom>
          <a:ln w="12700">
            <a:noFill/>
            <a:prstDash val="solid"/>
          </a:ln>
        </p:spPr>
      </p:pic>
      <p:pic>
        <p:nvPicPr>
          <p:cNvPr id="8" name="Picture 8"/>
          <p:cNvPicPr>
            <a:picLocks noChangeAspect="1"/>
          </p:cNvPicPr>
          <p:nvPr/>
        </p:nvPicPr>
        <p:blipFill>
          <a:blip r:embed="rId3"/>
          <a:srcRect/>
          <a:stretch>
            <a:fillRect/>
          </a:stretch>
        </p:blipFill>
        <p:spPr>
          <a:xfrm>
            <a:off x="2108071" y="6195479"/>
            <a:ext cx="239261" cy="239261"/>
          </a:xfrm>
          <a:prstGeom prst="rect">
            <a:avLst/>
          </a:prstGeom>
          <a:ln w="12700">
            <a:noFill/>
            <a:prstDash val="solid"/>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1_Title and Content">
    <p:spTree>
      <p:nvGrpSpPr>
        <p:cNvPr id="1" name=""/>
        <p:cNvGrpSpPr/>
        <p:nvPr/>
      </p:nvGrpSpPr>
      <p:grpSpPr>
        <a:xfrm>
          <a:off x="0" y="0"/>
          <a:ext cx="0" cy="0"/>
          <a:chOff x="0" y="0"/>
          <a:chExt cx="0" cy="0"/>
        </a:xfrm>
      </p:grpSpPr>
      <p:sp>
        <p:nvSpPr>
          <p:cNvPr id="2" name="AutoShape 2"/>
          <p:cNvSpPr>
            <a:spLocks noGrp="1"/>
          </p:cNvSpPr>
          <p:nvPr>
            <p:ph type="body" sz="quarter" idx="7" hasCustomPrompt="1"/>
          </p:nvPr>
        </p:nvSpPr>
        <p:spPr>
          <a:xfrm>
            <a:off x="277734" y="1022484"/>
            <a:ext cx="10988782" cy="4879551"/>
          </a:xfrm>
          <a:prstGeom prst="rect">
            <a:avLst/>
          </a:prstGeom>
          <a:noFill/>
          <a:ln w="12700">
            <a:noFill/>
            <a:prstDash val="solid"/>
          </a:ln>
        </p:spPr>
        <p:txBody>
          <a:bodyPr lIns="102850" tIns="51425" rIns="102850" bIns="51425" anchor="t"/>
          <a:lstStyle>
            <a:lvl1pPr algn="l">
              <a:lnSpc>
                <a:spcPct val="100000"/>
              </a:lnSpc>
              <a:defRPr sz="2000" b="0" i="0" u="none" strike="noStrike" spc="0">
                <a:solidFill>
                  <a:srgbClr val="1F2329">
                    <a:alpha val="100000"/>
                  </a:srgbClr>
                </a:solidFill>
                <a:latin typeface="Noto Sans SC"/>
              </a:defRPr>
            </a:lvl1pPr>
          </a:lstStyle>
          <a:p>
            <a:pPr marL="91440" indent="0" algn="l">
              <a:lnSpc>
                <a:spcPct val="100000"/>
              </a:lnSpc>
            </a:pPr>
            <a:r>
              <a:rPr lang="en-US" sz="2000" b="0" i="0" u="none" strike="noStrike" dirty="0" err="1">
                <a:solidFill>
                  <a:srgbClr val="1D3160"/>
                </a:solidFill>
                <a:latin typeface="Tahoma"/>
                <a:ea typeface="Tahoma"/>
                <a:cs typeface="Tahoma"/>
                <a:sym typeface="Tahoma"/>
              </a:rPr>
              <a:t>单击此处添加文本</a:t>
            </a:r>
            <a:endParaRPr lang="en-US" sz="2000" b="0" i="0" u="none" strike="noStrike" dirty="0">
              <a:solidFill>
                <a:srgbClr val="1D3160"/>
              </a:solidFill>
              <a:latin typeface="Tahoma"/>
              <a:ea typeface="Tahoma"/>
              <a:cs typeface="Tahoma"/>
              <a:sym typeface="Tahoma"/>
            </a:endParaRPr>
          </a:p>
        </p:txBody>
      </p:sp>
      <p:sp>
        <p:nvSpPr>
          <p:cNvPr id="3" name="AutoShape 3"/>
          <p:cNvSpPr>
            <a:spLocks noGrp="1"/>
          </p:cNvSpPr>
          <p:nvPr>
            <p:ph type="body" sz="quarter" idx="8" hasCustomPrompt="1"/>
          </p:nvPr>
        </p:nvSpPr>
        <p:spPr>
          <a:xfrm>
            <a:off x="277734" y="214327"/>
            <a:ext cx="10988782" cy="660017"/>
          </a:xfrm>
          <a:prstGeom prst="rect">
            <a:avLst/>
          </a:prstGeom>
          <a:noFill/>
          <a:ln w="12700">
            <a:noFill/>
            <a:prstDash val="solid"/>
          </a:ln>
        </p:spPr>
        <p:txBody>
          <a:bodyPr lIns="72000" tIns="36000" rIns="72000" bIns="36000" anchor="b"/>
          <a:lstStyle>
            <a:lvl1pPr algn="l">
              <a:lnSpc>
                <a:spcPct val="100000"/>
              </a:lnSpc>
              <a:defRPr sz="3500" b="1" i="0" u="none" strike="noStrike" spc="0">
                <a:solidFill>
                  <a:srgbClr val="1F2329">
                    <a:alpha val="100000"/>
                  </a:srgbClr>
                </a:solidFill>
                <a:latin typeface="Noto Sans SC"/>
              </a:defRPr>
            </a:lvl1pPr>
          </a:lstStyle>
          <a:p>
            <a:pPr indent="0" algn="l">
              <a:lnSpc>
                <a:spcPct val="100000"/>
              </a:lnSpc>
            </a:pPr>
            <a:r>
              <a:rPr lang="en-US" sz="3500" b="0" i="0" u="none" strike="noStrike">
                <a:solidFill>
                  <a:srgbClr val="80563A"/>
                </a:solidFill>
                <a:latin typeface="Tahoma"/>
                <a:ea typeface="Tahoma"/>
                <a:cs typeface="Tahoma"/>
                <a:sym typeface="Tahoma"/>
              </a:rPr>
              <a:t>单击此处添加标题</a:t>
            </a:r>
          </a:p>
        </p:txBody>
      </p:sp>
      <p:sp>
        <p:nvSpPr>
          <p:cNvPr id="5" name="AutoShape 5"/>
          <p:cNvSpPr/>
          <p:nvPr/>
        </p:nvSpPr>
        <p:spPr>
          <a:xfrm>
            <a:off x="0" y="0"/>
            <a:ext cx="11518900" cy="214327"/>
          </a:xfrm>
          <a:prstGeom prst="rect">
            <a:avLst/>
          </a:prstGeom>
          <a:solidFill>
            <a:srgbClr val="1D3160">
              <a:alpha val="100000"/>
            </a:srgbClr>
          </a:solidFill>
          <a:ln w="25400" cap="flat">
            <a:solidFill>
              <a:srgbClr val="FFFFFF">
                <a:alpha val="100000"/>
              </a:srgbClr>
            </a:solidFill>
            <a:prstDash val="solid"/>
          </a:ln>
        </p:spPr>
        <p:txBody>
          <a:bodyPr lIns="91440" tIns="45720" rIns="91440" bIns="45720" rtlCol="0" anchor="ctr"/>
          <a:lstStyle/>
          <a:p>
            <a:pPr indent="0" algn="ctr">
              <a:lnSpc>
                <a:spcPct val="100000"/>
              </a:lnSpc>
              <a:defRPr/>
            </a:pPr>
            <a:endParaRPr lang="en-US" sz="1400" b="0" i="0" u="none" strike="noStrike" dirty="0">
              <a:solidFill>
                <a:srgbClr val="FFFFFF"/>
              </a:solidFill>
              <a:latin typeface="Arial"/>
              <a:ea typeface="Arial"/>
              <a:cs typeface="Arial"/>
              <a:sym typeface="Arial"/>
            </a:endParaRPr>
          </a:p>
        </p:txBody>
      </p:sp>
      <p:cxnSp>
        <p:nvCxnSpPr>
          <p:cNvPr id="8" name="Connector 8"/>
          <p:cNvCxnSpPr/>
          <p:nvPr/>
        </p:nvCxnSpPr>
        <p:spPr>
          <a:xfrm>
            <a:off x="277734" y="6151012"/>
            <a:ext cx="10988782" cy="0"/>
          </a:xfrm>
          <a:prstGeom prst="line">
            <a:avLst/>
          </a:prstGeom>
          <a:noFill/>
          <a:ln w="12700" cap="flat" cmpd="sng">
            <a:solidFill>
              <a:srgbClr val="8C3800">
                <a:alpha val="100000"/>
              </a:srgbClr>
            </a:solidFill>
            <a:prstDash val="lgDash"/>
            <a:round/>
            <a:headEnd type="none" w="med" len="med"/>
            <a:tailEnd type="none" w="med" len="med"/>
          </a:ln>
        </p:spPr>
      </p:cxnSp>
      <p:sp>
        <p:nvSpPr>
          <p:cNvPr id="9" name="AutoShape 9"/>
          <p:cNvSpPr/>
          <p:nvPr/>
        </p:nvSpPr>
        <p:spPr>
          <a:xfrm>
            <a:off x="288817" y="6172398"/>
            <a:ext cx="1916827"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Wenshuo ZHANG</a:t>
            </a:r>
            <a:endParaRPr lang="en-US" altLang="zh-CN" sz="1100" dirty="0"/>
          </a:p>
        </p:txBody>
      </p:sp>
      <p:sp>
        <p:nvSpPr>
          <p:cNvPr id="10" name="AutoShape 10"/>
          <p:cNvSpPr/>
          <p:nvPr/>
        </p:nvSpPr>
        <p:spPr>
          <a:xfrm>
            <a:off x="4039447" y="6172398"/>
            <a:ext cx="3443180" cy="307777"/>
          </a:xfrm>
          <a:prstGeom prst="rect">
            <a:avLst/>
          </a:prstGeom>
          <a:noFill/>
          <a:ln w="12700">
            <a:noFill/>
            <a:prstDash val="solid"/>
          </a:ln>
        </p:spPr>
        <p:txBody>
          <a:bodyPr lIns="91440" tIns="45720" rIns="91440" bIns="45720" rtlCol="0" anchor="t"/>
          <a:lstStyle/>
          <a:p>
            <a:pPr indent="0" algn="ctr">
              <a:lnSpc>
                <a:spcPct val="100000"/>
              </a:lnSpc>
              <a:defRPr/>
            </a:pPr>
            <a:r>
              <a:rPr lang="en-US" altLang="zh-CN" sz="1400" b="0" i="0" u="none" strike="noStrike" dirty="0" err="1">
                <a:solidFill>
                  <a:srgbClr val="1D3160"/>
                </a:solidFill>
                <a:latin typeface="Tahoma"/>
                <a:ea typeface="Tahoma"/>
                <a:cs typeface="Tahoma"/>
                <a:sym typeface="Tahoma"/>
              </a:rPr>
              <a:t>NeuroSync@VisLab,HKUST</a:t>
            </a:r>
            <a:endParaRPr lang="en-US" altLang="zh-CN" sz="1100" dirty="0"/>
          </a:p>
        </p:txBody>
      </p:sp>
      <p:pic>
        <p:nvPicPr>
          <p:cNvPr id="11" name="Picture 11"/>
          <p:cNvPicPr>
            <a:picLocks noChangeAspect="1"/>
          </p:cNvPicPr>
          <p:nvPr/>
        </p:nvPicPr>
        <p:blipFill>
          <a:blip r:embed="rId2"/>
          <a:srcRect t="27314" b="29033"/>
          <a:stretch>
            <a:fillRect/>
          </a:stretch>
        </p:blipFill>
        <p:spPr>
          <a:xfrm>
            <a:off x="2315672" y="6202191"/>
            <a:ext cx="776003" cy="225836"/>
          </a:xfrm>
          <a:prstGeom prst="rect">
            <a:avLst/>
          </a:prstGeom>
          <a:ln w="12700">
            <a:noFill/>
            <a:prstDash val="solid"/>
          </a:ln>
        </p:spPr>
      </p:pic>
      <p:pic>
        <p:nvPicPr>
          <p:cNvPr id="12" name="Picture 12"/>
          <p:cNvPicPr>
            <a:picLocks noChangeAspect="1"/>
          </p:cNvPicPr>
          <p:nvPr/>
        </p:nvPicPr>
        <p:blipFill>
          <a:blip r:embed="rId3"/>
          <a:srcRect/>
          <a:stretch>
            <a:fillRect/>
          </a:stretch>
        </p:blipFill>
        <p:spPr>
          <a:xfrm>
            <a:off x="2108071" y="6195479"/>
            <a:ext cx="239261" cy="239261"/>
          </a:xfrm>
          <a:prstGeom prst="rect">
            <a:avLst/>
          </a:prstGeom>
          <a:ln w="12700">
            <a:noFill/>
            <a:prstDash val="solid"/>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1_Title and Content">
    <p:spTree>
      <p:nvGrpSpPr>
        <p:cNvPr id="1" name=""/>
        <p:cNvGrpSpPr/>
        <p:nvPr/>
      </p:nvGrpSpPr>
      <p:grpSpPr>
        <a:xfrm>
          <a:off x="0" y="0"/>
          <a:ext cx="0" cy="0"/>
          <a:chOff x="0" y="0"/>
          <a:chExt cx="0" cy="0"/>
        </a:xfrm>
      </p:grpSpPr>
      <p:sp>
        <p:nvSpPr>
          <p:cNvPr id="2" name="AutoShape 2"/>
          <p:cNvSpPr>
            <a:spLocks noGrp="1"/>
          </p:cNvSpPr>
          <p:nvPr>
            <p:ph type="body" sz="quarter" idx="9" hasCustomPrompt="1"/>
          </p:nvPr>
        </p:nvSpPr>
        <p:spPr>
          <a:xfrm>
            <a:off x="277734" y="1022484"/>
            <a:ext cx="10988782" cy="4879551"/>
          </a:xfrm>
          <a:prstGeom prst="rect">
            <a:avLst/>
          </a:prstGeom>
          <a:noFill/>
          <a:ln w="12700">
            <a:noFill/>
            <a:prstDash val="solid"/>
          </a:ln>
        </p:spPr>
        <p:txBody>
          <a:bodyPr lIns="102850" tIns="51425" rIns="102850" bIns="51425" anchor="t"/>
          <a:lstStyle>
            <a:lvl1pPr algn="l">
              <a:lnSpc>
                <a:spcPct val="100000"/>
              </a:lnSpc>
              <a:defRPr sz="2000" b="0" i="0" u="none" strike="noStrike" spc="0">
                <a:solidFill>
                  <a:srgbClr val="1F2329">
                    <a:alpha val="100000"/>
                  </a:srgbClr>
                </a:solidFill>
                <a:latin typeface="Noto Sans SC"/>
              </a:defRPr>
            </a:lvl1pPr>
          </a:lstStyle>
          <a:p>
            <a:pPr marL="91440" indent="0" algn="l">
              <a:lnSpc>
                <a:spcPct val="100000"/>
              </a:lnSpc>
            </a:pPr>
            <a:r>
              <a:rPr lang="en-US" sz="2000" b="0" i="0" u="none" strike="noStrike">
                <a:solidFill>
                  <a:srgbClr val="1D3160"/>
                </a:solidFill>
                <a:latin typeface="Tahoma"/>
                <a:ea typeface="Tahoma"/>
                <a:cs typeface="Tahoma"/>
                <a:sym typeface="Tahoma"/>
              </a:rPr>
              <a:t>单击此处添加文本</a:t>
            </a:r>
          </a:p>
        </p:txBody>
      </p:sp>
      <p:sp>
        <p:nvSpPr>
          <p:cNvPr id="3" name="AutoShape 3"/>
          <p:cNvSpPr>
            <a:spLocks noGrp="1"/>
          </p:cNvSpPr>
          <p:nvPr>
            <p:ph type="body" sz="quarter" idx="10" hasCustomPrompt="1"/>
          </p:nvPr>
        </p:nvSpPr>
        <p:spPr>
          <a:xfrm>
            <a:off x="277734" y="214327"/>
            <a:ext cx="10988782" cy="660017"/>
          </a:xfrm>
          <a:prstGeom prst="rect">
            <a:avLst/>
          </a:prstGeom>
          <a:noFill/>
          <a:ln w="12700">
            <a:noFill/>
            <a:prstDash val="solid"/>
          </a:ln>
        </p:spPr>
        <p:txBody>
          <a:bodyPr lIns="72000" tIns="36000" rIns="72000" bIns="36000" anchor="b"/>
          <a:lstStyle>
            <a:lvl1pPr algn="l">
              <a:lnSpc>
                <a:spcPct val="100000"/>
              </a:lnSpc>
              <a:defRPr sz="3500" b="1" i="0" u="none" strike="noStrike" spc="0">
                <a:solidFill>
                  <a:srgbClr val="1F2329">
                    <a:alpha val="100000"/>
                  </a:srgbClr>
                </a:solidFill>
                <a:latin typeface="Noto Sans SC"/>
              </a:defRPr>
            </a:lvl1pPr>
          </a:lstStyle>
          <a:p>
            <a:pPr indent="0" algn="l">
              <a:lnSpc>
                <a:spcPct val="100000"/>
              </a:lnSpc>
            </a:pPr>
            <a:r>
              <a:rPr lang="en-US" sz="3500" b="0" i="0" u="none" strike="noStrike">
                <a:solidFill>
                  <a:srgbClr val="80563A"/>
                </a:solidFill>
                <a:latin typeface="Tahoma"/>
                <a:ea typeface="Tahoma"/>
                <a:cs typeface="Tahoma"/>
                <a:sym typeface="Tahoma"/>
              </a:rPr>
              <a:t>单击此处添加标题</a:t>
            </a:r>
          </a:p>
        </p:txBody>
      </p:sp>
      <p:cxnSp>
        <p:nvCxnSpPr>
          <p:cNvPr id="8" name="Connector 8"/>
          <p:cNvCxnSpPr/>
          <p:nvPr/>
        </p:nvCxnSpPr>
        <p:spPr>
          <a:xfrm>
            <a:off x="277734" y="6151012"/>
            <a:ext cx="10988782" cy="0"/>
          </a:xfrm>
          <a:prstGeom prst="line">
            <a:avLst/>
          </a:prstGeom>
          <a:noFill/>
          <a:ln w="12700" cap="flat" cmpd="sng">
            <a:solidFill>
              <a:srgbClr val="8C3800">
                <a:alpha val="100000"/>
              </a:srgbClr>
            </a:solidFill>
            <a:prstDash val="lgDash"/>
            <a:round/>
            <a:headEnd type="none" w="med" len="med"/>
            <a:tailEnd type="none" w="med" len="med"/>
          </a:ln>
        </p:spPr>
      </p:cxnSp>
      <p:sp>
        <p:nvSpPr>
          <p:cNvPr id="9" name="AutoShape 9"/>
          <p:cNvSpPr/>
          <p:nvPr/>
        </p:nvSpPr>
        <p:spPr>
          <a:xfrm>
            <a:off x="288817" y="6172398"/>
            <a:ext cx="1916827"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Wenshuo ZHANG</a:t>
            </a:r>
            <a:endParaRPr lang="en-US" altLang="zh-CN" sz="1100" dirty="0"/>
          </a:p>
        </p:txBody>
      </p:sp>
      <p:sp>
        <p:nvSpPr>
          <p:cNvPr id="10" name="AutoShape 10"/>
          <p:cNvSpPr/>
          <p:nvPr/>
        </p:nvSpPr>
        <p:spPr>
          <a:xfrm>
            <a:off x="4039447" y="6172398"/>
            <a:ext cx="3443180" cy="307777"/>
          </a:xfrm>
          <a:prstGeom prst="rect">
            <a:avLst/>
          </a:prstGeom>
          <a:noFill/>
          <a:ln w="12700">
            <a:noFill/>
            <a:prstDash val="solid"/>
          </a:ln>
        </p:spPr>
        <p:txBody>
          <a:bodyPr lIns="91440" tIns="45720" rIns="91440" bIns="45720" rtlCol="0" anchor="t"/>
          <a:lstStyle/>
          <a:p>
            <a:pPr indent="0" algn="ctr">
              <a:lnSpc>
                <a:spcPct val="100000"/>
              </a:lnSpc>
              <a:defRPr/>
            </a:pPr>
            <a:r>
              <a:rPr lang="en-US" altLang="zh-CN" sz="1400" b="0" i="0" u="none" strike="noStrike" dirty="0" err="1">
                <a:solidFill>
                  <a:srgbClr val="1D3160"/>
                </a:solidFill>
                <a:latin typeface="Tahoma"/>
                <a:ea typeface="Tahoma"/>
                <a:cs typeface="Tahoma"/>
                <a:sym typeface="Tahoma"/>
              </a:rPr>
              <a:t>NeuroSync@VisLab,HKUST</a:t>
            </a:r>
            <a:endParaRPr lang="en-US" altLang="zh-CN" sz="1100" dirty="0"/>
          </a:p>
        </p:txBody>
      </p:sp>
      <p:pic>
        <p:nvPicPr>
          <p:cNvPr id="11" name="Picture 11"/>
          <p:cNvPicPr>
            <a:picLocks noChangeAspect="1"/>
          </p:cNvPicPr>
          <p:nvPr/>
        </p:nvPicPr>
        <p:blipFill>
          <a:blip r:embed="rId2"/>
          <a:srcRect t="27314" b="29033"/>
          <a:stretch>
            <a:fillRect/>
          </a:stretch>
        </p:blipFill>
        <p:spPr>
          <a:xfrm>
            <a:off x="2315672" y="6202191"/>
            <a:ext cx="776003" cy="225836"/>
          </a:xfrm>
          <a:prstGeom prst="rect">
            <a:avLst/>
          </a:prstGeom>
          <a:ln w="12700">
            <a:noFill/>
            <a:prstDash val="solid"/>
          </a:ln>
        </p:spPr>
      </p:pic>
      <p:pic>
        <p:nvPicPr>
          <p:cNvPr id="12" name="Picture 12"/>
          <p:cNvPicPr>
            <a:picLocks noChangeAspect="1"/>
          </p:cNvPicPr>
          <p:nvPr/>
        </p:nvPicPr>
        <p:blipFill>
          <a:blip r:embed="rId3"/>
          <a:srcRect/>
          <a:stretch>
            <a:fillRect/>
          </a:stretch>
        </p:blipFill>
        <p:spPr>
          <a:xfrm>
            <a:off x="2108071" y="6195479"/>
            <a:ext cx="239261" cy="239261"/>
          </a:xfrm>
          <a:prstGeom prst="rect">
            <a:avLst/>
          </a:prstGeom>
          <a:ln w="12700">
            <a:noFill/>
            <a:prstDash val="solid"/>
          </a:ln>
        </p:spPr>
      </p:pic>
      <p:sp>
        <p:nvSpPr>
          <p:cNvPr id="13" name="AutoShape 5">
            <a:extLst>
              <a:ext uri="{FF2B5EF4-FFF2-40B4-BE49-F238E27FC236}">
                <a16:creationId xmlns:a16="http://schemas.microsoft.com/office/drawing/2014/main" id="{9BFD5AE0-08AB-28B9-6C03-1DF9A96AFA06}"/>
              </a:ext>
            </a:extLst>
          </p:cNvPr>
          <p:cNvSpPr/>
          <p:nvPr userDrawn="1"/>
        </p:nvSpPr>
        <p:spPr>
          <a:xfrm>
            <a:off x="0" y="0"/>
            <a:ext cx="11518900" cy="214327"/>
          </a:xfrm>
          <a:prstGeom prst="rect">
            <a:avLst/>
          </a:prstGeom>
          <a:solidFill>
            <a:srgbClr val="1D3160">
              <a:alpha val="100000"/>
            </a:srgbClr>
          </a:solidFill>
          <a:ln w="25400" cap="flat">
            <a:solidFill>
              <a:srgbClr val="FFFFFF">
                <a:alpha val="100000"/>
              </a:srgbClr>
            </a:solidFill>
            <a:prstDash val="solid"/>
          </a:ln>
        </p:spPr>
        <p:txBody>
          <a:bodyPr lIns="91440" tIns="45720" rIns="91440" bIns="45720" rtlCol="0" anchor="ctr"/>
          <a:lstStyle/>
          <a:p>
            <a:pPr indent="0" algn="ctr">
              <a:lnSpc>
                <a:spcPct val="100000"/>
              </a:lnSpc>
              <a:defRPr/>
            </a:pPr>
            <a:endParaRPr lang="en-US" sz="1400" b="0" i="0" u="none" strike="noStrike" dirty="0">
              <a:solidFill>
                <a:srgbClr val="FFFFFF"/>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1_Title and Content">
    <p:spTree>
      <p:nvGrpSpPr>
        <p:cNvPr id="1" name=""/>
        <p:cNvGrpSpPr/>
        <p:nvPr/>
      </p:nvGrpSpPr>
      <p:grpSpPr>
        <a:xfrm>
          <a:off x="0" y="0"/>
          <a:ext cx="0" cy="0"/>
          <a:chOff x="0" y="0"/>
          <a:chExt cx="0" cy="0"/>
        </a:xfrm>
      </p:grpSpPr>
      <p:sp>
        <p:nvSpPr>
          <p:cNvPr id="2" name="AutoShape 2"/>
          <p:cNvSpPr>
            <a:spLocks noGrp="1"/>
          </p:cNvSpPr>
          <p:nvPr>
            <p:ph type="body" sz="quarter" idx="11" hasCustomPrompt="1"/>
          </p:nvPr>
        </p:nvSpPr>
        <p:spPr>
          <a:xfrm>
            <a:off x="277734" y="1022484"/>
            <a:ext cx="10988782" cy="4879551"/>
          </a:xfrm>
          <a:prstGeom prst="rect">
            <a:avLst/>
          </a:prstGeom>
          <a:noFill/>
          <a:ln w="12700">
            <a:noFill/>
            <a:prstDash val="solid"/>
          </a:ln>
        </p:spPr>
        <p:txBody>
          <a:bodyPr lIns="102850" tIns="51425" rIns="102850" bIns="51425" anchor="t"/>
          <a:lstStyle>
            <a:lvl1pPr algn="l">
              <a:lnSpc>
                <a:spcPct val="100000"/>
              </a:lnSpc>
              <a:defRPr sz="2000" b="0" i="0" u="none" strike="noStrike" spc="0">
                <a:solidFill>
                  <a:srgbClr val="1F2329">
                    <a:alpha val="100000"/>
                  </a:srgbClr>
                </a:solidFill>
                <a:latin typeface="Noto Sans SC"/>
              </a:defRPr>
            </a:lvl1pPr>
          </a:lstStyle>
          <a:p>
            <a:pPr marL="91440" indent="0" algn="l">
              <a:lnSpc>
                <a:spcPct val="100000"/>
              </a:lnSpc>
            </a:pPr>
            <a:r>
              <a:rPr lang="en-US" sz="2000" b="0" i="0" u="none" strike="noStrike">
                <a:solidFill>
                  <a:srgbClr val="1D3160"/>
                </a:solidFill>
                <a:latin typeface="Tahoma"/>
                <a:ea typeface="Tahoma"/>
                <a:cs typeface="Tahoma"/>
                <a:sym typeface="Tahoma"/>
              </a:rPr>
              <a:t>单击此处添加文本</a:t>
            </a:r>
          </a:p>
        </p:txBody>
      </p:sp>
      <p:sp>
        <p:nvSpPr>
          <p:cNvPr id="3" name="AutoShape 3"/>
          <p:cNvSpPr>
            <a:spLocks noGrp="1"/>
          </p:cNvSpPr>
          <p:nvPr>
            <p:ph type="body" sz="quarter" idx="12" hasCustomPrompt="1"/>
          </p:nvPr>
        </p:nvSpPr>
        <p:spPr>
          <a:xfrm>
            <a:off x="277734" y="214327"/>
            <a:ext cx="10988782" cy="660017"/>
          </a:xfrm>
          <a:prstGeom prst="rect">
            <a:avLst/>
          </a:prstGeom>
          <a:noFill/>
          <a:ln w="12700">
            <a:noFill/>
            <a:prstDash val="solid"/>
          </a:ln>
        </p:spPr>
        <p:txBody>
          <a:bodyPr lIns="72000" tIns="36000" rIns="72000" bIns="36000" anchor="b"/>
          <a:lstStyle>
            <a:lvl1pPr algn="l">
              <a:lnSpc>
                <a:spcPct val="100000"/>
              </a:lnSpc>
              <a:defRPr sz="3500" b="1" i="0" u="none" strike="noStrike" spc="0">
                <a:solidFill>
                  <a:srgbClr val="1F2329">
                    <a:alpha val="100000"/>
                  </a:srgbClr>
                </a:solidFill>
                <a:latin typeface="Noto Sans SC"/>
              </a:defRPr>
            </a:lvl1pPr>
          </a:lstStyle>
          <a:p>
            <a:pPr indent="0" algn="l">
              <a:lnSpc>
                <a:spcPct val="100000"/>
              </a:lnSpc>
            </a:pPr>
            <a:r>
              <a:rPr lang="en-US" sz="3500" b="0" i="0" u="none" strike="noStrike" dirty="0" err="1">
                <a:solidFill>
                  <a:srgbClr val="80563A"/>
                </a:solidFill>
                <a:latin typeface="Tahoma"/>
                <a:ea typeface="Tahoma"/>
                <a:cs typeface="Tahoma"/>
                <a:sym typeface="Tahoma"/>
              </a:rPr>
              <a:t>单击此处添加标题</a:t>
            </a:r>
            <a:endParaRPr lang="en-US" sz="3500" b="0" i="0" u="none" strike="noStrike" dirty="0">
              <a:solidFill>
                <a:srgbClr val="80563A"/>
              </a:solidFill>
              <a:latin typeface="Tahoma"/>
              <a:ea typeface="Tahoma"/>
              <a:cs typeface="Tahoma"/>
              <a:sym typeface="Tahoma"/>
            </a:endParaRPr>
          </a:p>
        </p:txBody>
      </p:sp>
      <p:cxnSp>
        <p:nvCxnSpPr>
          <p:cNvPr id="8" name="Connector 8"/>
          <p:cNvCxnSpPr/>
          <p:nvPr/>
        </p:nvCxnSpPr>
        <p:spPr>
          <a:xfrm>
            <a:off x="277734" y="6151012"/>
            <a:ext cx="10988782" cy="0"/>
          </a:xfrm>
          <a:prstGeom prst="line">
            <a:avLst/>
          </a:prstGeom>
          <a:noFill/>
          <a:ln w="12700" cap="flat" cmpd="sng">
            <a:solidFill>
              <a:srgbClr val="8C3800">
                <a:alpha val="100000"/>
              </a:srgbClr>
            </a:solidFill>
            <a:prstDash val="lgDash"/>
            <a:round/>
            <a:headEnd type="none" w="med" len="med"/>
            <a:tailEnd type="none" w="med" len="med"/>
          </a:ln>
        </p:spPr>
      </p:cxnSp>
      <p:sp>
        <p:nvSpPr>
          <p:cNvPr id="9" name="AutoShape 9"/>
          <p:cNvSpPr/>
          <p:nvPr/>
        </p:nvSpPr>
        <p:spPr>
          <a:xfrm>
            <a:off x="288817" y="6172398"/>
            <a:ext cx="1916827"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Wenshuo ZHANG</a:t>
            </a:r>
            <a:endParaRPr lang="en-US" altLang="zh-CN" sz="1100" dirty="0"/>
          </a:p>
        </p:txBody>
      </p:sp>
      <p:sp>
        <p:nvSpPr>
          <p:cNvPr id="10" name="AutoShape 10"/>
          <p:cNvSpPr/>
          <p:nvPr/>
        </p:nvSpPr>
        <p:spPr>
          <a:xfrm>
            <a:off x="4039447" y="6172398"/>
            <a:ext cx="3443180" cy="307777"/>
          </a:xfrm>
          <a:prstGeom prst="rect">
            <a:avLst/>
          </a:prstGeom>
          <a:noFill/>
          <a:ln w="12700">
            <a:noFill/>
            <a:prstDash val="solid"/>
          </a:ln>
        </p:spPr>
        <p:txBody>
          <a:bodyPr lIns="91440" tIns="45720" rIns="91440" bIns="45720" rtlCol="0" anchor="t"/>
          <a:lstStyle/>
          <a:p>
            <a:pPr indent="0" algn="ctr">
              <a:lnSpc>
                <a:spcPct val="100000"/>
              </a:lnSpc>
              <a:defRPr/>
            </a:pPr>
            <a:r>
              <a:rPr lang="en-US" altLang="zh-CN" sz="1400" b="0" i="0" u="none" strike="noStrike" dirty="0" err="1">
                <a:solidFill>
                  <a:srgbClr val="1D3160"/>
                </a:solidFill>
                <a:latin typeface="Tahoma"/>
                <a:ea typeface="Tahoma"/>
                <a:cs typeface="Tahoma"/>
                <a:sym typeface="Tahoma"/>
              </a:rPr>
              <a:t>NeuroSync@VisLab,HKUST</a:t>
            </a:r>
            <a:endParaRPr lang="en-US" altLang="zh-CN" sz="1100" dirty="0"/>
          </a:p>
        </p:txBody>
      </p:sp>
      <p:pic>
        <p:nvPicPr>
          <p:cNvPr id="11" name="Picture 11"/>
          <p:cNvPicPr>
            <a:picLocks noChangeAspect="1"/>
          </p:cNvPicPr>
          <p:nvPr/>
        </p:nvPicPr>
        <p:blipFill>
          <a:blip r:embed="rId2"/>
          <a:srcRect t="27314" b="29033"/>
          <a:stretch>
            <a:fillRect/>
          </a:stretch>
        </p:blipFill>
        <p:spPr>
          <a:xfrm>
            <a:off x="2315672" y="6202191"/>
            <a:ext cx="776003" cy="225836"/>
          </a:xfrm>
          <a:prstGeom prst="rect">
            <a:avLst/>
          </a:prstGeom>
          <a:ln w="12700">
            <a:noFill/>
            <a:prstDash val="solid"/>
          </a:ln>
        </p:spPr>
      </p:pic>
      <p:pic>
        <p:nvPicPr>
          <p:cNvPr id="12" name="Picture 12"/>
          <p:cNvPicPr>
            <a:picLocks noChangeAspect="1"/>
          </p:cNvPicPr>
          <p:nvPr/>
        </p:nvPicPr>
        <p:blipFill>
          <a:blip r:embed="rId3"/>
          <a:srcRect/>
          <a:stretch>
            <a:fillRect/>
          </a:stretch>
        </p:blipFill>
        <p:spPr>
          <a:xfrm>
            <a:off x="2108071" y="6195479"/>
            <a:ext cx="239261" cy="239261"/>
          </a:xfrm>
          <a:prstGeom prst="rect">
            <a:avLst/>
          </a:prstGeom>
          <a:ln w="12700">
            <a:noFill/>
            <a:prstDash val="solid"/>
          </a:ln>
        </p:spPr>
      </p:pic>
      <p:sp>
        <p:nvSpPr>
          <p:cNvPr id="13" name="AutoShape 5">
            <a:extLst>
              <a:ext uri="{FF2B5EF4-FFF2-40B4-BE49-F238E27FC236}">
                <a16:creationId xmlns:a16="http://schemas.microsoft.com/office/drawing/2014/main" id="{EC4AF747-B803-0F1E-F818-B3A85CBFAECD}"/>
              </a:ext>
            </a:extLst>
          </p:cNvPr>
          <p:cNvSpPr/>
          <p:nvPr userDrawn="1"/>
        </p:nvSpPr>
        <p:spPr>
          <a:xfrm>
            <a:off x="0" y="0"/>
            <a:ext cx="11518900" cy="214327"/>
          </a:xfrm>
          <a:prstGeom prst="rect">
            <a:avLst/>
          </a:prstGeom>
          <a:solidFill>
            <a:srgbClr val="1D3160">
              <a:alpha val="100000"/>
            </a:srgbClr>
          </a:solidFill>
          <a:ln w="25400" cap="flat">
            <a:solidFill>
              <a:srgbClr val="FFFFFF">
                <a:alpha val="100000"/>
              </a:srgbClr>
            </a:solidFill>
            <a:prstDash val="solid"/>
          </a:ln>
        </p:spPr>
        <p:txBody>
          <a:bodyPr lIns="91440" tIns="45720" rIns="91440" bIns="45720" rtlCol="0" anchor="ctr"/>
          <a:lstStyle/>
          <a:p>
            <a:pPr indent="0" algn="ctr">
              <a:lnSpc>
                <a:spcPct val="100000"/>
              </a:lnSpc>
              <a:defRPr/>
            </a:pPr>
            <a:endParaRPr lang="en-US" sz="1400" b="0" i="0" u="none" strike="noStrike" dirty="0">
              <a:solidFill>
                <a:srgbClr val="FFFFFF"/>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2_Title and Content">
    <p:spTree>
      <p:nvGrpSpPr>
        <p:cNvPr id="1" name=""/>
        <p:cNvGrpSpPr/>
        <p:nvPr/>
      </p:nvGrpSpPr>
      <p:grpSpPr>
        <a:xfrm>
          <a:off x="0" y="0"/>
          <a:ext cx="0" cy="0"/>
          <a:chOff x="0" y="0"/>
          <a:chExt cx="0" cy="0"/>
        </a:xfrm>
      </p:grpSpPr>
      <p:sp>
        <p:nvSpPr>
          <p:cNvPr id="2" name="AutoShape 2"/>
          <p:cNvSpPr>
            <a:spLocks noGrp="1"/>
          </p:cNvSpPr>
          <p:nvPr>
            <p:ph type="body" sz="quarter" idx="11" hasCustomPrompt="1"/>
          </p:nvPr>
        </p:nvSpPr>
        <p:spPr>
          <a:xfrm>
            <a:off x="277734" y="1022484"/>
            <a:ext cx="10988782" cy="4879551"/>
          </a:xfrm>
          <a:prstGeom prst="rect">
            <a:avLst/>
          </a:prstGeom>
          <a:noFill/>
          <a:ln w="12700">
            <a:noFill/>
            <a:prstDash val="solid"/>
          </a:ln>
        </p:spPr>
        <p:txBody>
          <a:bodyPr lIns="102850" tIns="51425" rIns="102850" bIns="51425" anchor="t"/>
          <a:lstStyle>
            <a:lvl1pPr algn="l">
              <a:lnSpc>
                <a:spcPct val="100000"/>
              </a:lnSpc>
              <a:defRPr sz="2000" b="0" i="0" u="none" strike="noStrike" spc="0">
                <a:solidFill>
                  <a:srgbClr val="1F2329">
                    <a:alpha val="100000"/>
                  </a:srgbClr>
                </a:solidFill>
                <a:latin typeface="Noto Sans SC"/>
              </a:defRPr>
            </a:lvl1pPr>
          </a:lstStyle>
          <a:p>
            <a:pPr marL="91440" indent="0" algn="l">
              <a:lnSpc>
                <a:spcPct val="100000"/>
              </a:lnSpc>
            </a:pPr>
            <a:r>
              <a:rPr lang="en-US" sz="2000" b="0" i="0" u="none" strike="noStrike">
                <a:solidFill>
                  <a:srgbClr val="1D3160"/>
                </a:solidFill>
                <a:latin typeface="Tahoma"/>
                <a:ea typeface="Tahoma"/>
                <a:cs typeface="Tahoma"/>
                <a:sym typeface="Tahoma"/>
              </a:rPr>
              <a:t>单击此处添加文本</a:t>
            </a:r>
          </a:p>
        </p:txBody>
      </p:sp>
      <p:sp>
        <p:nvSpPr>
          <p:cNvPr id="3" name="AutoShape 3"/>
          <p:cNvSpPr>
            <a:spLocks noGrp="1"/>
          </p:cNvSpPr>
          <p:nvPr>
            <p:ph type="body" sz="quarter" idx="12" hasCustomPrompt="1"/>
          </p:nvPr>
        </p:nvSpPr>
        <p:spPr>
          <a:xfrm>
            <a:off x="277734" y="214327"/>
            <a:ext cx="10988782" cy="660017"/>
          </a:xfrm>
          <a:prstGeom prst="rect">
            <a:avLst/>
          </a:prstGeom>
          <a:noFill/>
          <a:ln w="12700">
            <a:noFill/>
            <a:prstDash val="solid"/>
          </a:ln>
        </p:spPr>
        <p:txBody>
          <a:bodyPr lIns="72000" tIns="36000" rIns="72000" bIns="36000" anchor="b"/>
          <a:lstStyle>
            <a:lvl1pPr algn="l">
              <a:lnSpc>
                <a:spcPct val="100000"/>
              </a:lnSpc>
              <a:defRPr sz="3500" b="1" i="0" u="none" strike="noStrike" spc="0">
                <a:solidFill>
                  <a:srgbClr val="1F2329">
                    <a:alpha val="100000"/>
                  </a:srgbClr>
                </a:solidFill>
                <a:latin typeface="Noto Sans SC"/>
              </a:defRPr>
            </a:lvl1pPr>
          </a:lstStyle>
          <a:p>
            <a:pPr indent="0" algn="l">
              <a:lnSpc>
                <a:spcPct val="100000"/>
              </a:lnSpc>
            </a:pPr>
            <a:r>
              <a:rPr lang="en-US" sz="3500" b="0" i="0" u="none" strike="noStrike" dirty="0" err="1">
                <a:solidFill>
                  <a:srgbClr val="80563A"/>
                </a:solidFill>
                <a:latin typeface="Tahoma"/>
                <a:ea typeface="Tahoma"/>
                <a:cs typeface="Tahoma"/>
                <a:sym typeface="Tahoma"/>
              </a:rPr>
              <a:t>单击此处添加标题</a:t>
            </a:r>
            <a:endParaRPr lang="en-US" sz="3500" b="0" i="0" u="none" strike="noStrike" dirty="0">
              <a:solidFill>
                <a:srgbClr val="80563A"/>
              </a:solidFill>
              <a:latin typeface="Tahoma"/>
              <a:ea typeface="Tahoma"/>
              <a:cs typeface="Tahoma"/>
              <a:sym typeface="Tahoma"/>
            </a:endParaRPr>
          </a:p>
        </p:txBody>
      </p:sp>
      <p:cxnSp>
        <p:nvCxnSpPr>
          <p:cNvPr id="8" name="Connector 8"/>
          <p:cNvCxnSpPr/>
          <p:nvPr/>
        </p:nvCxnSpPr>
        <p:spPr>
          <a:xfrm>
            <a:off x="277734" y="6151012"/>
            <a:ext cx="10988782" cy="0"/>
          </a:xfrm>
          <a:prstGeom prst="line">
            <a:avLst/>
          </a:prstGeom>
          <a:noFill/>
          <a:ln w="12700" cap="flat" cmpd="sng">
            <a:solidFill>
              <a:srgbClr val="8C3800">
                <a:alpha val="100000"/>
              </a:srgbClr>
            </a:solidFill>
            <a:prstDash val="lgDash"/>
            <a:round/>
            <a:headEnd type="none" w="med" len="med"/>
            <a:tailEnd type="none" w="med" len="med"/>
          </a:ln>
        </p:spPr>
      </p:cxnSp>
      <p:sp>
        <p:nvSpPr>
          <p:cNvPr id="9" name="AutoShape 9"/>
          <p:cNvSpPr/>
          <p:nvPr/>
        </p:nvSpPr>
        <p:spPr>
          <a:xfrm>
            <a:off x="288817" y="6172398"/>
            <a:ext cx="1916827"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Wenshuo ZHANG</a:t>
            </a:r>
            <a:endParaRPr lang="en-US" altLang="zh-CN" sz="1100" dirty="0"/>
          </a:p>
        </p:txBody>
      </p:sp>
      <p:sp>
        <p:nvSpPr>
          <p:cNvPr id="10" name="AutoShape 10"/>
          <p:cNvSpPr/>
          <p:nvPr/>
        </p:nvSpPr>
        <p:spPr>
          <a:xfrm>
            <a:off x="4039447" y="6172398"/>
            <a:ext cx="3443180" cy="307777"/>
          </a:xfrm>
          <a:prstGeom prst="rect">
            <a:avLst/>
          </a:prstGeom>
          <a:noFill/>
          <a:ln w="12700">
            <a:noFill/>
            <a:prstDash val="solid"/>
          </a:ln>
        </p:spPr>
        <p:txBody>
          <a:bodyPr lIns="91440" tIns="45720" rIns="91440" bIns="45720" rtlCol="0" anchor="t"/>
          <a:lstStyle/>
          <a:p>
            <a:pPr indent="0" algn="ctr">
              <a:lnSpc>
                <a:spcPct val="100000"/>
              </a:lnSpc>
              <a:defRPr/>
            </a:pPr>
            <a:r>
              <a:rPr lang="en-US" altLang="zh-CN" sz="1400" b="0" i="0" u="none" strike="noStrike" dirty="0" err="1">
                <a:solidFill>
                  <a:srgbClr val="1D3160"/>
                </a:solidFill>
                <a:latin typeface="Tahoma"/>
                <a:ea typeface="Tahoma"/>
                <a:cs typeface="Tahoma"/>
                <a:sym typeface="Tahoma"/>
              </a:rPr>
              <a:t>NeuroSync@VisLab,HKUST</a:t>
            </a:r>
            <a:endParaRPr lang="en-US" altLang="zh-CN" sz="1100" dirty="0"/>
          </a:p>
        </p:txBody>
      </p:sp>
      <p:pic>
        <p:nvPicPr>
          <p:cNvPr id="11" name="Picture 11"/>
          <p:cNvPicPr>
            <a:picLocks noChangeAspect="1"/>
          </p:cNvPicPr>
          <p:nvPr/>
        </p:nvPicPr>
        <p:blipFill>
          <a:blip r:embed="rId2"/>
          <a:srcRect t="27314" b="29033"/>
          <a:stretch>
            <a:fillRect/>
          </a:stretch>
        </p:blipFill>
        <p:spPr>
          <a:xfrm>
            <a:off x="2315672" y="6202191"/>
            <a:ext cx="776003" cy="225836"/>
          </a:xfrm>
          <a:prstGeom prst="rect">
            <a:avLst/>
          </a:prstGeom>
          <a:ln w="12700">
            <a:noFill/>
            <a:prstDash val="solid"/>
          </a:ln>
        </p:spPr>
      </p:pic>
      <p:pic>
        <p:nvPicPr>
          <p:cNvPr id="12" name="Picture 12"/>
          <p:cNvPicPr>
            <a:picLocks noChangeAspect="1"/>
          </p:cNvPicPr>
          <p:nvPr/>
        </p:nvPicPr>
        <p:blipFill>
          <a:blip r:embed="rId3"/>
          <a:srcRect/>
          <a:stretch>
            <a:fillRect/>
          </a:stretch>
        </p:blipFill>
        <p:spPr>
          <a:xfrm>
            <a:off x="2108071" y="6195479"/>
            <a:ext cx="239261" cy="239261"/>
          </a:xfrm>
          <a:prstGeom prst="rect">
            <a:avLst/>
          </a:prstGeom>
          <a:ln w="12700">
            <a:noFill/>
            <a:prstDash val="solid"/>
          </a:ln>
        </p:spPr>
      </p:pic>
      <p:sp>
        <p:nvSpPr>
          <p:cNvPr id="13" name="AutoShape 5">
            <a:extLst>
              <a:ext uri="{FF2B5EF4-FFF2-40B4-BE49-F238E27FC236}">
                <a16:creationId xmlns:a16="http://schemas.microsoft.com/office/drawing/2014/main" id="{FD568DC1-9A93-771A-64C5-979F9141FCDC}"/>
              </a:ext>
            </a:extLst>
          </p:cNvPr>
          <p:cNvSpPr/>
          <p:nvPr userDrawn="1"/>
        </p:nvSpPr>
        <p:spPr>
          <a:xfrm>
            <a:off x="0" y="0"/>
            <a:ext cx="11518900" cy="214327"/>
          </a:xfrm>
          <a:prstGeom prst="rect">
            <a:avLst/>
          </a:prstGeom>
          <a:solidFill>
            <a:srgbClr val="1D3160">
              <a:alpha val="100000"/>
            </a:srgbClr>
          </a:solidFill>
          <a:ln w="25400" cap="flat">
            <a:solidFill>
              <a:srgbClr val="FFFFFF">
                <a:alpha val="100000"/>
              </a:srgbClr>
            </a:solidFill>
            <a:prstDash val="solid"/>
          </a:ln>
        </p:spPr>
        <p:txBody>
          <a:bodyPr lIns="91440" tIns="45720" rIns="91440" bIns="45720" rtlCol="0" anchor="ctr"/>
          <a:lstStyle/>
          <a:p>
            <a:pPr indent="0" algn="ctr">
              <a:lnSpc>
                <a:spcPct val="100000"/>
              </a:lnSpc>
              <a:defRPr/>
            </a:pPr>
            <a:endParaRPr lang="en-US" sz="1400" b="0" i="0" u="none" strike="noStrike" dirty="0">
              <a:solidFill>
                <a:srgbClr val="FFFFFF"/>
              </a:solidFill>
              <a:latin typeface="Arial"/>
              <a:ea typeface="Arial"/>
              <a:cs typeface="Arial"/>
              <a:sym typeface="Arial"/>
            </a:endParaRPr>
          </a:p>
        </p:txBody>
      </p:sp>
    </p:spTree>
    <p:extLst>
      <p:ext uri="{BB962C8B-B14F-4D97-AF65-F5344CB8AC3E}">
        <p14:creationId xmlns:p14="http://schemas.microsoft.com/office/powerpoint/2010/main" val="5399795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only">
    <p:spTree>
      <p:nvGrpSpPr>
        <p:cNvPr id="1" name=""/>
        <p:cNvGrpSpPr/>
        <p:nvPr/>
      </p:nvGrpSpPr>
      <p:grpSpPr>
        <a:xfrm>
          <a:off x="0" y="0"/>
          <a:ext cx="0" cy="0"/>
          <a:chOff x="0" y="0"/>
          <a:chExt cx="0" cy="0"/>
        </a:xfrm>
      </p:grpSpPr>
      <p:sp>
        <p:nvSpPr>
          <p:cNvPr id="2" name="AutoShape 2"/>
          <p:cNvSpPr>
            <a:spLocks noGrp="1"/>
          </p:cNvSpPr>
          <p:nvPr>
            <p:ph type="body" sz="quarter" idx="15" hasCustomPrompt="1"/>
          </p:nvPr>
        </p:nvSpPr>
        <p:spPr>
          <a:xfrm>
            <a:off x="277734" y="214327"/>
            <a:ext cx="10988782" cy="660017"/>
          </a:xfrm>
          <a:prstGeom prst="rect">
            <a:avLst/>
          </a:prstGeom>
          <a:noFill/>
          <a:ln w="12700">
            <a:noFill/>
            <a:prstDash val="solid"/>
          </a:ln>
        </p:spPr>
        <p:txBody>
          <a:bodyPr lIns="72000" tIns="36000" rIns="72000" bIns="36000" anchor="b"/>
          <a:lstStyle>
            <a:lvl1pPr algn="l">
              <a:lnSpc>
                <a:spcPct val="100000"/>
              </a:lnSpc>
              <a:defRPr sz="3500" b="1" i="0" u="none" strike="noStrike" spc="0">
                <a:solidFill>
                  <a:srgbClr val="1F2329">
                    <a:alpha val="100000"/>
                  </a:srgbClr>
                </a:solidFill>
                <a:latin typeface="Noto Sans SC"/>
              </a:defRPr>
            </a:lvl1pPr>
          </a:lstStyle>
          <a:p>
            <a:pPr indent="0" algn="l">
              <a:lnSpc>
                <a:spcPct val="100000"/>
              </a:lnSpc>
            </a:pPr>
            <a:r>
              <a:rPr lang="en-US" sz="3500" b="0" i="0" u="none" strike="noStrike">
                <a:solidFill>
                  <a:srgbClr val="80563A"/>
                </a:solidFill>
                <a:latin typeface="Tahoma"/>
                <a:ea typeface="Tahoma"/>
                <a:cs typeface="Tahoma"/>
                <a:sym typeface="Tahoma"/>
              </a:rPr>
              <a:t>单击此处添加标题</a:t>
            </a:r>
          </a:p>
        </p:txBody>
      </p:sp>
      <p:cxnSp>
        <p:nvCxnSpPr>
          <p:cNvPr id="3" name="Connector 3"/>
          <p:cNvCxnSpPr/>
          <p:nvPr/>
        </p:nvCxnSpPr>
        <p:spPr>
          <a:xfrm>
            <a:off x="277734" y="6151012"/>
            <a:ext cx="10988782" cy="0"/>
          </a:xfrm>
          <a:prstGeom prst="line">
            <a:avLst/>
          </a:prstGeom>
          <a:noFill/>
          <a:ln w="12700" cap="flat" cmpd="sng">
            <a:solidFill>
              <a:srgbClr val="8C3800">
                <a:alpha val="100000"/>
              </a:srgbClr>
            </a:solidFill>
            <a:prstDash val="lgDash"/>
            <a:round/>
            <a:headEnd type="none" w="med" len="med"/>
            <a:tailEnd type="none" w="med" len="med"/>
          </a:ln>
        </p:spPr>
      </p:cxnSp>
      <p:sp>
        <p:nvSpPr>
          <p:cNvPr id="4" name="AutoShape 4"/>
          <p:cNvSpPr/>
          <p:nvPr/>
        </p:nvSpPr>
        <p:spPr>
          <a:xfrm>
            <a:off x="288817" y="6172398"/>
            <a:ext cx="1916827"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Wenshuo ZHANG</a:t>
            </a:r>
            <a:endParaRPr lang="en-US" altLang="zh-CN" sz="1100" dirty="0"/>
          </a:p>
        </p:txBody>
      </p:sp>
      <p:sp>
        <p:nvSpPr>
          <p:cNvPr id="5" name="AutoShape 5"/>
          <p:cNvSpPr/>
          <p:nvPr/>
        </p:nvSpPr>
        <p:spPr>
          <a:xfrm>
            <a:off x="4039447" y="6172398"/>
            <a:ext cx="3443180" cy="307777"/>
          </a:xfrm>
          <a:prstGeom prst="rect">
            <a:avLst/>
          </a:prstGeom>
          <a:noFill/>
          <a:ln w="12700">
            <a:noFill/>
            <a:prstDash val="solid"/>
          </a:ln>
        </p:spPr>
        <p:txBody>
          <a:bodyPr lIns="91440" tIns="45720" rIns="91440" bIns="45720" rtlCol="0" anchor="t"/>
          <a:lstStyle/>
          <a:p>
            <a:pPr indent="0" algn="ctr">
              <a:lnSpc>
                <a:spcPct val="100000"/>
              </a:lnSpc>
              <a:defRPr/>
            </a:pPr>
            <a:r>
              <a:rPr lang="en-US" altLang="zh-CN" sz="1400" b="0" i="0" u="none" strike="noStrike" dirty="0" err="1">
                <a:solidFill>
                  <a:srgbClr val="1D3160"/>
                </a:solidFill>
                <a:latin typeface="Tahoma"/>
                <a:ea typeface="Tahoma"/>
                <a:cs typeface="Tahoma"/>
                <a:sym typeface="Tahoma"/>
              </a:rPr>
              <a:t>NeuroSync@VisLab,HKUST</a:t>
            </a:r>
            <a:endParaRPr lang="en-US" altLang="zh-CN" sz="1100" dirty="0"/>
          </a:p>
        </p:txBody>
      </p:sp>
      <p:pic>
        <p:nvPicPr>
          <p:cNvPr id="6" name="Picture 6"/>
          <p:cNvPicPr>
            <a:picLocks noChangeAspect="1"/>
          </p:cNvPicPr>
          <p:nvPr/>
        </p:nvPicPr>
        <p:blipFill>
          <a:blip r:embed="rId2"/>
          <a:srcRect t="27314" b="29033"/>
          <a:stretch>
            <a:fillRect/>
          </a:stretch>
        </p:blipFill>
        <p:spPr>
          <a:xfrm>
            <a:off x="2315672" y="6202191"/>
            <a:ext cx="776003" cy="225836"/>
          </a:xfrm>
          <a:prstGeom prst="rect">
            <a:avLst/>
          </a:prstGeom>
          <a:ln w="12700">
            <a:noFill/>
            <a:prstDash val="solid"/>
          </a:ln>
        </p:spPr>
      </p:pic>
      <p:pic>
        <p:nvPicPr>
          <p:cNvPr id="7" name="Picture 7"/>
          <p:cNvPicPr>
            <a:picLocks noChangeAspect="1"/>
          </p:cNvPicPr>
          <p:nvPr/>
        </p:nvPicPr>
        <p:blipFill>
          <a:blip r:embed="rId3"/>
          <a:srcRect/>
          <a:stretch>
            <a:fillRect/>
          </a:stretch>
        </p:blipFill>
        <p:spPr>
          <a:xfrm>
            <a:off x="2108071" y="6195479"/>
            <a:ext cx="239261" cy="239261"/>
          </a:xfrm>
          <a:prstGeom prst="rect">
            <a:avLst/>
          </a:prstGeom>
          <a:ln w="12700">
            <a:noFill/>
            <a:prstDash val="solid"/>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Blank">
    <p:spTree>
      <p:nvGrpSpPr>
        <p:cNvPr id="1" name=""/>
        <p:cNvGrpSpPr/>
        <p:nvPr/>
      </p:nvGrpSpPr>
      <p:grpSpPr>
        <a:xfrm>
          <a:off x="0" y="0"/>
          <a:ext cx="0" cy="0"/>
          <a:chOff x="0" y="0"/>
          <a:chExt cx="0" cy="0"/>
        </a:xfrm>
      </p:grpSpPr>
      <p:cxnSp>
        <p:nvCxnSpPr>
          <p:cNvPr id="2" name="Connector 2"/>
          <p:cNvCxnSpPr/>
          <p:nvPr/>
        </p:nvCxnSpPr>
        <p:spPr>
          <a:xfrm>
            <a:off x="277734" y="6151012"/>
            <a:ext cx="10988782" cy="0"/>
          </a:xfrm>
          <a:prstGeom prst="line">
            <a:avLst/>
          </a:prstGeom>
          <a:noFill/>
          <a:ln w="12700" cap="flat" cmpd="sng">
            <a:solidFill>
              <a:srgbClr val="8C3800">
                <a:alpha val="100000"/>
              </a:srgbClr>
            </a:solidFill>
            <a:prstDash val="lgDash"/>
            <a:round/>
            <a:headEnd type="none" w="med" len="med"/>
            <a:tailEnd type="none" w="med" len="med"/>
          </a:ln>
        </p:spPr>
      </p:cxnSp>
      <p:sp>
        <p:nvSpPr>
          <p:cNvPr id="3" name="AutoShape 3"/>
          <p:cNvSpPr/>
          <p:nvPr/>
        </p:nvSpPr>
        <p:spPr>
          <a:xfrm>
            <a:off x="288817" y="6172398"/>
            <a:ext cx="1916827"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Wenshuo ZHANG</a:t>
            </a:r>
            <a:endParaRPr lang="en-US" altLang="zh-CN" sz="1100" dirty="0"/>
          </a:p>
        </p:txBody>
      </p:sp>
      <p:sp>
        <p:nvSpPr>
          <p:cNvPr id="4" name="AutoShape 4"/>
          <p:cNvSpPr/>
          <p:nvPr/>
        </p:nvSpPr>
        <p:spPr>
          <a:xfrm>
            <a:off x="4039447" y="6172398"/>
            <a:ext cx="3443180" cy="307777"/>
          </a:xfrm>
          <a:prstGeom prst="rect">
            <a:avLst/>
          </a:prstGeom>
          <a:noFill/>
          <a:ln w="12700">
            <a:noFill/>
            <a:prstDash val="solid"/>
          </a:ln>
        </p:spPr>
        <p:txBody>
          <a:bodyPr lIns="91440" tIns="45720" rIns="91440" bIns="45720" rtlCol="0" anchor="t"/>
          <a:lstStyle/>
          <a:p>
            <a:pPr indent="0" algn="ctr">
              <a:lnSpc>
                <a:spcPct val="100000"/>
              </a:lnSpc>
              <a:defRPr/>
            </a:pPr>
            <a:r>
              <a:rPr lang="en-US" altLang="zh-CN" sz="1400" b="0" i="0" u="none" strike="noStrike" dirty="0" err="1">
                <a:solidFill>
                  <a:srgbClr val="1D3160"/>
                </a:solidFill>
                <a:latin typeface="Tahoma"/>
                <a:ea typeface="Tahoma"/>
                <a:cs typeface="Tahoma"/>
                <a:sym typeface="Tahoma"/>
              </a:rPr>
              <a:t>NeuroSync@VisLab,HKUST</a:t>
            </a:r>
            <a:endParaRPr lang="en-US" altLang="zh-CN" sz="1100" dirty="0"/>
          </a:p>
        </p:txBody>
      </p:sp>
      <p:pic>
        <p:nvPicPr>
          <p:cNvPr id="5" name="Picture 5"/>
          <p:cNvPicPr>
            <a:picLocks noChangeAspect="1"/>
          </p:cNvPicPr>
          <p:nvPr/>
        </p:nvPicPr>
        <p:blipFill>
          <a:blip r:embed="rId2"/>
          <a:srcRect t="27314" b="29033"/>
          <a:stretch>
            <a:fillRect/>
          </a:stretch>
        </p:blipFill>
        <p:spPr>
          <a:xfrm>
            <a:off x="2315672" y="6202191"/>
            <a:ext cx="776003" cy="225836"/>
          </a:xfrm>
          <a:prstGeom prst="rect">
            <a:avLst/>
          </a:prstGeom>
          <a:ln w="12700">
            <a:noFill/>
            <a:prstDash val="solid"/>
          </a:ln>
        </p:spPr>
      </p:pic>
      <p:pic>
        <p:nvPicPr>
          <p:cNvPr id="6" name="Picture 6"/>
          <p:cNvPicPr>
            <a:picLocks noChangeAspect="1"/>
          </p:cNvPicPr>
          <p:nvPr/>
        </p:nvPicPr>
        <p:blipFill>
          <a:blip r:embed="rId3"/>
          <a:srcRect/>
          <a:stretch>
            <a:fillRect/>
          </a:stretch>
        </p:blipFill>
        <p:spPr>
          <a:xfrm>
            <a:off x="2108071" y="6195479"/>
            <a:ext cx="239261" cy="239261"/>
          </a:xfrm>
          <a:prstGeom prst="rect">
            <a:avLst/>
          </a:prstGeom>
          <a:ln w="12700">
            <a:noFill/>
            <a:prstDash val="solid"/>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标题和内容" type="obj">
  <p:cSld name="OBJECT">
    <p:spTree>
      <p:nvGrpSpPr>
        <p:cNvPr id="1" name="Shape 17"/>
        <p:cNvGrpSpPr/>
        <p:nvPr/>
      </p:nvGrpSpPr>
      <p:grpSpPr>
        <a:xfrm>
          <a:off x="0" y="0"/>
          <a:ext cx="0" cy="0"/>
          <a:chOff x="0" y="0"/>
          <a:chExt cx="0" cy="0"/>
        </a:xfrm>
      </p:grpSpPr>
      <p:sp>
        <p:nvSpPr>
          <p:cNvPr id="18" name="Shape 54"/>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9" name="Shape 55"/>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20" name="Shape 5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1" name="Shape 5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2" name="Shape 5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Divider">
    <p:spTree>
      <p:nvGrpSpPr>
        <p:cNvPr id="1" name=""/>
        <p:cNvGrpSpPr/>
        <p:nvPr/>
      </p:nvGrpSpPr>
      <p:grpSpPr>
        <a:xfrm>
          <a:off x="0" y="0"/>
          <a:ext cx="0" cy="0"/>
          <a:chOff x="0" y="0"/>
          <a:chExt cx="0" cy="0"/>
        </a:xfrm>
      </p:grpSpPr>
      <p:cxnSp>
        <p:nvCxnSpPr>
          <p:cNvPr id="2" name="Connector 2"/>
          <p:cNvCxnSpPr/>
          <p:nvPr/>
        </p:nvCxnSpPr>
        <p:spPr>
          <a:xfrm rot="10800000">
            <a:off x="2279650" y="955675"/>
            <a:ext cx="0" cy="4621213"/>
          </a:xfrm>
          <a:prstGeom prst="line">
            <a:avLst/>
          </a:prstGeom>
          <a:noFill/>
          <a:ln w="12700" cap="flat" cmpd="sng">
            <a:solidFill>
              <a:srgbClr val="8C3800">
                <a:alpha val="100000"/>
              </a:srgbClr>
            </a:solidFill>
            <a:prstDash val="lgDash"/>
            <a:round/>
            <a:headEnd type="none" w="med" len="med"/>
            <a:tailEnd type="none" w="med" len="med"/>
          </a:ln>
        </p:spPr>
      </p:cxnSp>
      <p:sp>
        <p:nvSpPr>
          <p:cNvPr id="3" name="AutoShape 3"/>
          <p:cNvSpPr>
            <a:spLocks noGrp="1"/>
          </p:cNvSpPr>
          <p:nvPr>
            <p:ph type="body" sz="quarter" idx="16" hasCustomPrompt="1"/>
          </p:nvPr>
        </p:nvSpPr>
        <p:spPr>
          <a:xfrm>
            <a:off x="2400432" y="2040055"/>
            <a:ext cx="7921427" cy="2400065"/>
          </a:xfrm>
          <a:prstGeom prst="rect">
            <a:avLst/>
          </a:prstGeom>
          <a:noFill/>
          <a:ln w="12700">
            <a:noFill/>
            <a:prstDash val="solid"/>
          </a:ln>
        </p:spPr>
        <p:txBody>
          <a:bodyPr lIns="102850" tIns="51425" rIns="102850" bIns="51425" anchor="ctr"/>
          <a:lstStyle>
            <a:lvl1pPr algn="l">
              <a:lnSpc>
                <a:spcPct val="100000"/>
              </a:lnSpc>
              <a:defRPr sz="3600" b="0" i="0" u="none" strike="noStrike" spc="0">
                <a:solidFill>
                  <a:srgbClr val="1F2329">
                    <a:alpha val="100000"/>
                  </a:srgbClr>
                </a:solidFill>
                <a:latin typeface="Noto Sans SC"/>
              </a:defRPr>
            </a:lvl1pPr>
          </a:lstStyle>
          <a:p>
            <a:pPr marL="228600" indent="0" algn="l">
              <a:lnSpc>
                <a:spcPct val="100000"/>
              </a:lnSpc>
            </a:pPr>
            <a:r>
              <a:rPr lang="en-US" sz="3600" b="0" i="0" u="none" strike="noStrike">
                <a:solidFill>
                  <a:srgbClr val="8C3800"/>
                </a:solidFill>
                <a:latin typeface="Tahoma"/>
                <a:ea typeface="Tahoma"/>
                <a:cs typeface="Tahoma"/>
                <a:sym typeface="Tahoma"/>
              </a:rPr>
              <a:t>单击此处添加文本</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节标题" type="secHead">
  <p:cSld name="SECTION_HEADER">
    <p:spTree>
      <p:nvGrpSpPr>
        <p:cNvPr id="1" name="Shape 23"/>
        <p:cNvGrpSpPr/>
        <p:nvPr/>
      </p:nvGrpSpPr>
      <p:grpSpPr>
        <a:xfrm>
          <a:off x="0" y="0"/>
          <a:ext cx="0" cy="0"/>
          <a:chOff x="0" y="0"/>
          <a:chExt cx="0" cy="0"/>
        </a:xfrm>
      </p:grpSpPr>
      <p:sp>
        <p:nvSpPr>
          <p:cNvPr id="24" name="Shape 59"/>
          <p:cNvSpPr txBox="1">
            <a:spLocks noGrp="1"/>
          </p:cNvSpPr>
          <p:nvPr>
            <p:ph type="title"/>
          </p:nvPr>
        </p:nvSpPr>
        <p:spPr>
          <a:xfrm>
            <a:off x="623888" y="1282304"/>
            <a:ext cx="7886700" cy="2139553"/>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4500"/>
              <a:buFont typeface="Arial"/>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5" name="Shape 60"/>
          <p:cNvSpPr txBox="1">
            <a:spLocks noGrp="1"/>
          </p:cNvSpPr>
          <p:nvPr>
            <p:ph type="body" idx="1"/>
          </p:nvPr>
        </p:nvSpPr>
        <p:spPr>
          <a:xfrm>
            <a:off x="623888" y="3442097"/>
            <a:ext cx="7886700" cy="112514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26" name="Shape 6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7" name="Shape 6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8" name="Shape 6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两栏内容" type="twoObj">
  <p:cSld name="TWO_OBJECTS">
    <p:spTree>
      <p:nvGrpSpPr>
        <p:cNvPr id="1" name="Shape 29"/>
        <p:cNvGrpSpPr/>
        <p:nvPr/>
      </p:nvGrpSpPr>
      <p:grpSpPr>
        <a:xfrm>
          <a:off x="0" y="0"/>
          <a:ext cx="0" cy="0"/>
          <a:chOff x="0" y="0"/>
          <a:chExt cx="0" cy="0"/>
        </a:xfrm>
      </p:grpSpPr>
      <p:sp>
        <p:nvSpPr>
          <p:cNvPr id="30" name="Shape 9"/>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1" name="Shape 10"/>
          <p:cNvSpPr txBox="1">
            <a:spLocks noGrp="1"/>
          </p:cNvSpPr>
          <p:nvPr>
            <p:ph type="body" idx="1"/>
          </p:nvPr>
        </p:nvSpPr>
        <p:spPr>
          <a:xfrm>
            <a:off x="6286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2" name="Shape 11"/>
          <p:cNvSpPr txBox="1">
            <a:spLocks noGrp="1"/>
          </p:cNvSpPr>
          <p:nvPr>
            <p:ph type="body" idx="2"/>
          </p:nvPr>
        </p:nvSpPr>
        <p:spPr>
          <a:xfrm>
            <a:off x="46291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3" name="Shape 1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4" name="Shape 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5" name="Shape 1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较" type="twoTxTwoObj">
  <p:cSld name="TWO_OBJECTS_WITH_TEXT">
    <p:spTree>
      <p:nvGrpSpPr>
        <p:cNvPr id="1" name="Shape 36"/>
        <p:cNvGrpSpPr/>
        <p:nvPr/>
      </p:nvGrpSpPr>
      <p:grpSpPr>
        <a:xfrm>
          <a:off x="0" y="0"/>
          <a:ext cx="0" cy="0"/>
          <a:chOff x="0" y="0"/>
          <a:chExt cx="0" cy="0"/>
        </a:xfrm>
      </p:grpSpPr>
      <p:sp>
        <p:nvSpPr>
          <p:cNvPr id="37" name="Shape 35"/>
          <p:cNvSpPr txBox="1">
            <a:spLocks noGrp="1"/>
          </p:cNvSpPr>
          <p:nvPr>
            <p:ph type="title"/>
          </p:nvPr>
        </p:nvSpPr>
        <p:spPr>
          <a:xfrm>
            <a:off x="629841"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8" name="Shape 36"/>
          <p:cNvSpPr txBox="1">
            <a:spLocks noGrp="1"/>
          </p:cNvSpPr>
          <p:nvPr>
            <p:ph type="body" idx="1"/>
          </p:nvPr>
        </p:nvSpPr>
        <p:spPr>
          <a:xfrm>
            <a:off x="629841" y="1260872"/>
            <a:ext cx="3868340" cy="617934"/>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39" name="Shape 37"/>
          <p:cNvSpPr txBox="1">
            <a:spLocks noGrp="1"/>
          </p:cNvSpPr>
          <p:nvPr>
            <p:ph type="body" idx="2"/>
          </p:nvPr>
        </p:nvSpPr>
        <p:spPr>
          <a:xfrm>
            <a:off x="629841" y="1878806"/>
            <a:ext cx="3868340"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40" name="Shape 38"/>
          <p:cNvSpPr txBox="1">
            <a:spLocks noGrp="1"/>
          </p:cNvSpPr>
          <p:nvPr>
            <p:ph type="body" idx="3"/>
          </p:nvPr>
        </p:nvSpPr>
        <p:spPr>
          <a:xfrm>
            <a:off x="4629150" y="1260872"/>
            <a:ext cx="3887391" cy="617934"/>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41" name="Shape 39"/>
          <p:cNvSpPr txBox="1">
            <a:spLocks noGrp="1"/>
          </p:cNvSpPr>
          <p:nvPr>
            <p:ph type="body" idx="4"/>
          </p:nvPr>
        </p:nvSpPr>
        <p:spPr>
          <a:xfrm>
            <a:off x="4629150" y="1878806"/>
            <a:ext cx="3887391"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42" name="Shape 4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43" name="Shape 4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44" name="Shape 4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仅标题" type="titleOnly">
  <p:cSld name="TITLE_ONLY">
    <p:spTree>
      <p:nvGrpSpPr>
        <p:cNvPr id="1" name="Shape 45"/>
        <p:cNvGrpSpPr/>
        <p:nvPr/>
      </p:nvGrpSpPr>
      <p:grpSpPr>
        <a:xfrm>
          <a:off x="0" y="0"/>
          <a:ext cx="0" cy="0"/>
          <a:chOff x="0" y="0"/>
          <a:chExt cx="0" cy="0"/>
        </a:xfrm>
      </p:grpSpPr>
      <p:sp>
        <p:nvSpPr>
          <p:cNvPr id="46" name="Shape 20"/>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7" name="Shape 2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48" name="Shape 2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49" name="Shape 2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50"/>
        <p:cNvGrpSpPr/>
        <p:nvPr/>
      </p:nvGrpSpPr>
      <p:grpSpPr>
        <a:xfrm>
          <a:off x="0" y="0"/>
          <a:ext cx="0" cy="0"/>
          <a:chOff x="0" y="0"/>
          <a:chExt cx="0" cy="0"/>
        </a:xfrm>
      </p:grpSpPr>
      <p:sp>
        <p:nvSpPr>
          <p:cNvPr id="51" name="Shape 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2" name="Shape 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3" name="Shape 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内容与标题" type="objTx">
  <p:cSld name="OBJECT_WITH_CAPTION_TEXT">
    <p:spTree>
      <p:nvGrpSpPr>
        <p:cNvPr id="1" name="Shape 54"/>
        <p:cNvGrpSpPr/>
        <p:nvPr/>
      </p:nvGrpSpPr>
      <p:grpSpPr>
        <a:xfrm>
          <a:off x="0" y="0"/>
          <a:ext cx="0" cy="0"/>
          <a:chOff x="0" y="0"/>
          <a:chExt cx="0" cy="0"/>
        </a:xfrm>
      </p:grpSpPr>
      <p:sp>
        <p:nvSpPr>
          <p:cNvPr id="55" name="Shape 43"/>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Arial"/>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6" name="Shape 44"/>
          <p:cNvSpPr txBox="1">
            <a:spLocks noGrp="1"/>
          </p:cNvSpPr>
          <p:nvPr>
            <p:ph type="body" idx="1"/>
          </p:nvPr>
        </p:nvSpPr>
        <p:spPr>
          <a:xfrm>
            <a:off x="3887391" y="740569"/>
            <a:ext cx="4629150" cy="3655219"/>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57" name="Shape 45"/>
          <p:cNvSpPr txBox="1">
            <a:spLocks noGrp="1"/>
          </p:cNvSpPr>
          <p:nvPr>
            <p:ph type="body" idx="2"/>
          </p:nvPr>
        </p:nvSpPr>
        <p:spPr>
          <a:xfrm>
            <a:off x="629841" y="1543050"/>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58" name="Shape 4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9" name="Shape 4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0" name="Shape 4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图片与标题" type="picTx">
  <p:cSld name="PICTURE_WITH_CAPTION_TEXT">
    <p:spTree>
      <p:nvGrpSpPr>
        <p:cNvPr id="1" name="Shape 61"/>
        <p:cNvGrpSpPr/>
        <p:nvPr/>
      </p:nvGrpSpPr>
      <p:grpSpPr>
        <a:xfrm>
          <a:off x="0" y="0"/>
          <a:ext cx="0" cy="0"/>
          <a:chOff x="0" y="0"/>
          <a:chExt cx="0" cy="0"/>
        </a:xfrm>
      </p:grpSpPr>
      <p:sp>
        <p:nvSpPr>
          <p:cNvPr id="62" name="Shape 24"/>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Arial"/>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3" name="Shape 25"/>
          <p:cNvSpPr>
            <a:spLocks noGrp="1"/>
          </p:cNvSpPr>
          <p:nvPr>
            <p:ph type="pic" idx="2"/>
          </p:nvPr>
        </p:nvSpPr>
        <p:spPr>
          <a:xfrm>
            <a:off x="3887391" y="740569"/>
            <a:ext cx="4629150" cy="3655219"/>
          </a:xfrm>
          <a:prstGeom prst="rect">
            <a:avLst/>
          </a:prstGeom>
          <a:noFill/>
          <a:ln>
            <a:noFill/>
          </a:ln>
        </p:spPr>
      </p:sp>
      <p:sp>
        <p:nvSpPr>
          <p:cNvPr id="64" name="Shape 26"/>
          <p:cNvSpPr txBox="1">
            <a:spLocks noGrp="1"/>
          </p:cNvSpPr>
          <p:nvPr>
            <p:ph type="body" idx="1"/>
          </p:nvPr>
        </p:nvSpPr>
        <p:spPr>
          <a:xfrm>
            <a:off x="629841" y="1543050"/>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65" name="Shape 2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6" name="Shape 2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7" name="Shape 2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1"/>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Arial"/>
              <a:buNone/>
              <a:defRPr sz="3300" b="0" i="0" u="none" strike="noStrike" cap="none">
                <a:solidFill>
                  <a:schemeClr val="dk1"/>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7" name="Shape 2"/>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8" name="Shape 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9" name="Shape 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10" name="Shape 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Arial"/>
                <a:ea typeface="Arial"/>
                <a:cs typeface="Arial"/>
                <a:sym typeface="Arial"/>
              </a:defRPr>
            </a:lvl1pPr>
            <a:lvl2pPr marL="0" marR="0" lvl="1" indent="0" algn="r" rtl="0">
              <a:spcBef>
                <a:spcPts val="0"/>
              </a:spcBef>
              <a:buNone/>
              <a:defRPr sz="900" b="0" i="0" u="none" strike="noStrike" cap="none">
                <a:solidFill>
                  <a:srgbClr val="888888"/>
                </a:solidFill>
                <a:latin typeface="Arial"/>
                <a:ea typeface="Arial"/>
                <a:cs typeface="Arial"/>
                <a:sym typeface="Arial"/>
              </a:defRPr>
            </a:lvl2pPr>
            <a:lvl3pPr marL="0" marR="0" lvl="2" indent="0" algn="r" rtl="0">
              <a:spcBef>
                <a:spcPts val="0"/>
              </a:spcBef>
              <a:buNone/>
              <a:defRPr sz="900" b="0" i="0" u="none" strike="noStrike" cap="none">
                <a:solidFill>
                  <a:srgbClr val="888888"/>
                </a:solidFill>
                <a:latin typeface="Arial"/>
                <a:ea typeface="Arial"/>
                <a:cs typeface="Arial"/>
                <a:sym typeface="Arial"/>
              </a:defRPr>
            </a:lvl3pPr>
            <a:lvl4pPr marL="0" marR="0" lvl="3" indent="0" algn="r" rtl="0">
              <a:spcBef>
                <a:spcPts val="0"/>
              </a:spcBef>
              <a:buNone/>
              <a:defRPr sz="900" b="0" i="0" u="none" strike="noStrike" cap="none">
                <a:solidFill>
                  <a:srgbClr val="888888"/>
                </a:solidFill>
                <a:latin typeface="Arial"/>
                <a:ea typeface="Arial"/>
                <a:cs typeface="Arial"/>
                <a:sym typeface="Arial"/>
              </a:defRPr>
            </a:lvl4pPr>
            <a:lvl5pPr marL="0" marR="0" lvl="4" indent="0" algn="r" rtl="0">
              <a:spcBef>
                <a:spcPts val="0"/>
              </a:spcBef>
              <a:buNone/>
              <a:defRPr sz="900" b="0" i="0" u="none" strike="noStrike" cap="none">
                <a:solidFill>
                  <a:srgbClr val="888888"/>
                </a:solidFill>
                <a:latin typeface="Arial"/>
                <a:ea typeface="Arial"/>
                <a:cs typeface="Arial"/>
                <a:sym typeface="Arial"/>
              </a:defRPr>
            </a:lvl5pPr>
            <a:lvl6pPr marL="0" marR="0" lvl="5" indent="0" algn="r" rtl="0">
              <a:spcBef>
                <a:spcPts val="0"/>
              </a:spcBef>
              <a:buNone/>
              <a:defRPr sz="900" b="0" i="0" u="none" strike="noStrike" cap="none">
                <a:solidFill>
                  <a:srgbClr val="888888"/>
                </a:solidFill>
                <a:latin typeface="Arial"/>
                <a:ea typeface="Arial"/>
                <a:cs typeface="Arial"/>
                <a:sym typeface="Arial"/>
              </a:defRPr>
            </a:lvl6pPr>
            <a:lvl7pPr marL="0" marR="0" lvl="6" indent="0" algn="r" rtl="0">
              <a:spcBef>
                <a:spcPts val="0"/>
              </a:spcBef>
              <a:buNone/>
              <a:defRPr sz="900" b="0" i="0" u="none" strike="noStrike" cap="none">
                <a:solidFill>
                  <a:srgbClr val="888888"/>
                </a:solidFill>
                <a:latin typeface="Arial"/>
                <a:ea typeface="Arial"/>
                <a:cs typeface="Arial"/>
                <a:sym typeface="Arial"/>
              </a:defRPr>
            </a:lvl7pPr>
            <a:lvl8pPr marL="0" marR="0" lvl="7" indent="0" algn="r" rtl="0">
              <a:spcBef>
                <a:spcPts val="0"/>
              </a:spcBef>
              <a:buNone/>
              <a:defRPr sz="900" b="0" i="0" u="none" strike="noStrike" cap="none">
                <a:solidFill>
                  <a:srgbClr val="888888"/>
                </a:solidFill>
                <a:latin typeface="Arial"/>
                <a:ea typeface="Arial"/>
                <a:cs typeface="Arial"/>
                <a:sym typeface="Arial"/>
              </a:defRPr>
            </a:lvl8pPr>
            <a:lvl9pPr marL="0" marR="0" lvl="8" indent="0" algn="r" rtl="0">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Blank Presentation">
    <p:bg>
      <p:bgPr>
        <a:solidFill>
          <a:srgbClr val="FFFFFF">
            <a:alpha val="100000"/>
          </a:srgbClr>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8" r:id="rId6"/>
    <p:sldLayoutId id="2147483705" r:id="rId7"/>
    <p:sldLayoutId id="2147483706" r:id="rId8"/>
    <p:sldLayoutId id="214748370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1.png"/><Relationship Id="rId7" Type="http://schemas.openxmlformats.org/officeDocument/2006/relationships/image" Target="../media/image33.jpg"/><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image" Target="../media/image32.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35.jpg"/></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svg"/><Relationship Id="rId2" Type="http://schemas.openxmlformats.org/officeDocument/2006/relationships/notesSlide" Target="../notesSlides/notesSlide19.xml"/><Relationship Id="rId1" Type="http://schemas.openxmlformats.org/officeDocument/2006/relationships/slideLayout" Target="../slideLayouts/slideLayout14.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svg"/><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body" sz="quarter" idx="3" hasCustomPrompt="1"/>
          </p:nvPr>
        </p:nvSpPr>
        <p:spPr>
          <a:xfrm>
            <a:off x="828788" y="2072163"/>
            <a:ext cx="9864499" cy="1101277"/>
          </a:xfrm>
          <a:prstGeom prst="rect">
            <a:avLst/>
          </a:prstGeom>
        </p:spPr>
        <p:txBody>
          <a:bodyPr lIns="72000" tIns="36000" rIns="72000" bIns="36000" anchor="ctr"/>
          <a:lstStyle>
            <a:lvl1pPr algn="ctr">
              <a:lnSpc>
                <a:spcPct val="100000"/>
              </a:lnSpc>
              <a:defRPr sz="3200" b="1" i="0" u="none" strike="noStrike" spc="0">
                <a:solidFill>
                  <a:srgbClr val="80563A">
                    <a:alpha val="100000"/>
                  </a:srgbClr>
                </a:solidFill>
                <a:latin typeface="Tahoma"/>
              </a:defRPr>
            </a:lvl1pPr>
          </a:lstStyle>
          <a:p>
            <a:r>
              <a:rPr lang="en-US" altLang="zh-CN" sz="2800" dirty="0">
                <a:solidFill>
                  <a:srgbClr val="80563A"/>
                </a:solidFill>
                <a:ea typeface="Tahoma"/>
                <a:cs typeface="Tahoma"/>
                <a:sym typeface="Tahoma"/>
              </a:rPr>
              <a:t>NeuroSync: Intent-Aware Code-Based Problem Solving via Direct LLM Understanding Modification</a:t>
            </a:r>
            <a:endParaRPr lang="en-US" sz="2800" b="1" i="0" u="none" strike="noStrike" dirty="0">
              <a:solidFill>
                <a:srgbClr val="80563A"/>
              </a:solidFill>
              <a:latin typeface="Tahoma"/>
              <a:ea typeface="Tahoma"/>
              <a:cs typeface="Tahoma"/>
              <a:sym typeface="Tahoma"/>
            </a:endParaRPr>
          </a:p>
        </p:txBody>
      </p:sp>
      <p:sp>
        <p:nvSpPr>
          <p:cNvPr id="3" name="AutoShape 3"/>
          <p:cNvSpPr/>
          <p:nvPr/>
        </p:nvSpPr>
        <p:spPr>
          <a:xfrm>
            <a:off x="2311604" y="5296202"/>
            <a:ext cx="6895692" cy="1015663"/>
          </a:xfrm>
          <a:prstGeom prst="rect">
            <a:avLst/>
          </a:prstGeom>
          <a:noFill/>
          <a:ln w="12700">
            <a:noFill/>
            <a:prstDash val="solid"/>
          </a:ln>
        </p:spPr>
        <p:txBody>
          <a:bodyPr lIns="91440" tIns="45720" rIns="91440" bIns="45720" rtlCol="0" anchor="t"/>
          <a:lstStyle/>
          <a:p>
            <a:pPr indent="0" algn="ctr">
              <a:lnSpc>
                <a:spcPct val="100000"/>
              </a:lnSpc>
              <a:defRPr/>
            </a:pPr>
            <a:endParaRPr lang="en-US" sz="1100" dirty="0"/>
          </a:p>
          <a:p>
            <a:pPr indent="0" algn="ctr">
              <a:lnSpc>
                <a:spcPct val="100000"/>
              </a:lnSpc>
            </a:pPr>
            <a:r>
              <a:rPr lang="en-US" sz="2000" b="0" i="0" u="none" strike="noStrike" dirty="0">
                <a:solidFill>
                  <a:srgbClr val="1D3160"/>
                </a:solidFill>
                <a:latin typeface="Tahoma"/>
                <a:ea typeface="Tahoma"/>
                <a:cs typeface="Tahoma"/>
                <a:sym typeface="Tahoma"/>
              </a:rPr>
              <a:t>Wenshuo ZHANG</a:t>
            </a:r>
          </a:p>
          <a:p>
            <a:pPr indent="0" algn="ctr">
              <a:lnSpc>
                <a:spcPct val="100000"/>
              </a:lnSpc>
            </a:pPr>
            <a:r>
              <a:rPr lang="en-US" sz="2000" dirty="0">
                <a:solidFill>
                  <a:srgbClr val="1D3160"/>
                </a:solidFill>
                <a:latin typeface="Tahoma"/>
                <a:ea typeface="Tahoma"/>
                <a:cs typeface="Tahoma"/>
                <a:sym typeface="Tahoma"/>
              </a:rPr>
              <a:t>Ph.D. Student @ Vislab, HKUST. wzhangeb@connect.ust.hk</a:t>
            </a:r>
            <a:endParaRPr lang="en-US" sz="2000" b="0" i="0" u="none" strike="noStrike" dirty="0">
              <a:solidFill>
                <a:srgbClr val="1D3160"/>
              </a:solidFill>
              <a:latin typeface="Tahoma"/>
              <a:ea typeface="Tahoma"/>
              <a:cs typeface="Tahoma"/>
              <a:sym typeface="Tahoma"/>
            </a:endParaRPr>
          </a:p>
          <a:p>
            <a:pPr indent="0" algn="ctr">
              <a:lnSpc>
                <a:spcPct val="100000"/>
              </a:lnSpc>
            </a:pPr>
            <a:r>
              <a:rPr lang="en-US" sz="1400" b="0" i="0" u="none" strike="noStrike" dirty="0">
                <a:solidFill>
                  <a:srgbClr val="000000"/>
                </a:solidFill>
                <a:latin typeface="Arial"/>
                <a:ea typeface="Arial"/>
                <a:cs typeface="Arial"/>
                <a:sym typeface="Arial"/>
              </a:rPr>
              <a:t> </a:t>
            </a:r>
          </a:p>
        </p:txBody>
      </p:sp>
      <p:pic>
        <p:nvPicPr>
          <p:cNvPr id="5" name="Picture 5"/>
          <p:cNvPicPr>
            <a:picLocks noChangeAspect="1"/>
          </p:cNvPicPr>
          <p:nvPr/>
        </p:nvPicPr>
        <p:blipFill>
          <a:blip r:embed="rId3"/>
          <a:srcRect t="27314" b="29032"/>
          <a:stretch>
            <a:fillRect/>
          </a:stretch>
        </p:blipFill>
        <p:spPr>
          <a:xfrm>
            <a:off x="7342265" y="30174"/>
            <a:ext cx="2088317" cy="607751"/>
          </a:xfrm>
          <a:prstGeom prst="rect">
            <a:avLst/>
          </a:prstGeom>
          <a:ln w="12700">
            <a:noFill/>
            <a:prstDash val="solid"/>
          </a:ln>
        </p:spPr>
      </p:pic>
      <p:sp>
        <p:nvSpPr>
          <p:cNvPr id="7" name="AutoShape 7"/>
          <p:cNvSpPr/>
          <p:nvPr/>
        </p:nvSpPr>
        <p:spPr>
          <a:xfrm>
            <a:off x="2311604" y="3046186"/>
            <a:ext cx="7289596" cy="400110"/>
          </a:xfrm>
          <a:prstGeom prst="rect">
            <a:avLst/>
          </a:prstGeom>
          <a:noFill/>
          <a:ln w="12700">
            <a:noFill/>
            <a:prstDash val="solid"/>
          </a:ln>
        </p:spPr>
        <p:txBody>
          <a:bodyPr lIns="91440" tIns="45720" rIns="91440" bIns="45720" rtlCol="0" anchor="t"/>
          <a:lstStyle/>
          <a:p>
            <a:pPr indent="0" algn="ctr">
              <a:lnSpc>
                <a:spcPct val="100000"/>
              </a:lnSpc>
              <a:defRPr/>
            </a:pPr>
            <a:r>
              <a:rPr lang="en-US" sz="2000" b="0" u="none" strike="noStrike" dirty="0">
                <a:solidFill>
                  <a:srgbClr val="808080"/>
                </a:solidFill>
                <a:latin typeface="Tahoma"/>
                <a:ea typeface="Tahoma"/>
                <a:cs typeface="Tahoma"/>
                <a:sym typeface="Tahoma"/>
              </a:rPr>
              <a:t>Wenshuo ZHANG</a:t>
            </a:r>
            <a:r>
              <a:rPr lang="en-US" sz="2000" dirty="0">
                <a:solidFill>
                  <a:srgbClr val="808080"/>
                </a:solidFill>
                <a:latin typeface="Tahoma"/>
                <a:ea typeface="Tahoma"/>
                <a:cs typeface="Tahoma"/>
                <a:sym typeface="Tahoma"/>
              </a:rPr>
              <a:t>,</a:t>
            </a:r>
            <a:r>
              <a:rPr lang="zh-CN" altLang="en-US" sz="2000" dirty="0">
                <a:solidFill>
                  <a:srgbClr val="808080"/>
                </a:solidFill>
                <a:latin typeface="Tahoma"/>
                <a:ea typeface="Tahoma"/>
                <a:cs typeface="Tahoma"/>
                <a:sym typeface="Tahoma"/>
              </a:rPr>
              <a:t> </a:t>
            </a:r>
            <a:r>
              <a:rPr lang="en-US" sz="2000" b="0" u="none" strike="noStrike" dirty="0">
                <a:solidFill>
                  <a:srgbClr val="808080"/>
                </a:solidFill>
                <a:latin typeface="Tahoma"/>
                <a:ea typeface="Tahoma"/>
                <a:cs typeface="Tahoma"/>
                <a:sym typeface="Tahoma"/>
              </a:rPr>
              <a:t>Leixian Shen, Shuchang Xu,</a:t>
            </a:r>
            <a:r>
              <a:rPr lang="en-US" sz="2000" dirty="0">
                <a:solidFill>
                  <a:srgbClr val="808080"/>
                </a:solidFill>
                <a:latin typeface="Tahoma"/>
                <a:ea typeface="Tahoma"/>
                <a:cs typeface="Tahoma"/>
                <a:sym typeface="Tahoma"/>
              </a:rPr>
              <a:t> </a:t>
            </a:r>
            <a:r>
              <a:rPr lang="en-US" sz="2000" b="0" u="none" strike="noStrike" dirty="0">
                <a:solidFill>
                  <a:srgbClr val="808080"/>
                </a:solidFill>
                <a:latin typeface="Tahoma"/>
                <a:ea typeface="Tahoma"/>
                <a:cs typeface="Tahoma"/>
                <a:sym typeface="Tahoma"/>
              </a:rPr>
              <a:t>Jindu Wang</a:t>
            </a:r>
          </a:p>
          <a:p>
            <a:pPr indent="0" algn="ctr">
              <a:lnSpc>
                <a:spcPct val="100000"/>
              </a:lnSpc>
              <a:defRPr/>
            </a:pPr>
            <a:r>
              <a:rPr lang="en-US" sz="2000" b="0" u="none" strike="noStrike" dirty="0">
                <a:solidFill>
                  <a:srgbClr val="808080"/>
                </a:solidFill>
                <a:latin typeface="Tahoma"/>
                <a:ea typeface="Tahoma"/>
                <a:cs typeface="Tahoma"/>
                <a:sym typeface="Tahoma"/>
              </a:rPr>
              <a:t>Jian Zhao, Huamin Qu,</a:t>
            </a:r>
            <a:r>
              <a:rPr lang="en-US" sz="2000" dirty="0">
                <a:solidFill>
                  <a:srgbClr val="808080"/>
                </a:solidFill>
                <a:latin typeface="Tahoma"/>
                <a:ea typeface="Tahoma"/>
                <a:cs typeface="Tahoma"/>
                <a:sym typeface="Tahoma"/>
              </a:rPr>
              <a:t> </a:t>
            </a:r>
            <a:r>
              <a:rPr lang="en-US" sz="2000" b="0" u="none" strike="noStrike" dirty="0">
                <a:solidFill>
                  <a:srgbClr val="808080"/>
                </a:solidFill>
                <a:latin typeface="Tahoma"/>
                <a:ea typeface="Tahoma"/>
                <a:cs typeface="Tahoma"/>
                <a:sym typeface="Tahoma"/>
              </a:rPr>
              <a:t>Lin-Ping </a:t>
            </a:r>
            <a:r>
              <a:rPr lang="en-US" altLang="zh-CN" sz="2000" b="0" u="none" strike="noStrike" dirty="0">
                <a:solidFill>
                  <a:srgbClr val="808080"/>
                </a:solidFill>
                <a:latin typeface="Tahoma"/>
                <a:ea typeface="Tahoma"/>
                <a:cs typeface="Tahoma"/>
                <a:sym typeface="Tahoma"/>
              </a:rPr>
              <a:t>Yuan</a:t>
            </a:r>
            <a:endParaRPr lang="en-US" sz="2000" b="0" u="none" strike="noStrike" dirty="0">
              <a:solidFill>
                <a:srgbClr val="808080"/>
              </a:solidFill>
              <a:latin typeface="Tahoma"/>
              <a:ea typeface="Tahoma"/>
              <a:cs typeface="Tahoma"/>
              <a:sym typeface="Tahoma"/>
            </a:endParaRPr>
          </a:p>
        </p:txBody>
      </p:sp>
      <p:pic>
        <p:nvPicPr>
          <p:cNvPr id="1026" name="Picture 2" descr="University of Waterloo | OAPPA">
            <a:extLst>
              <a:ext uri="{FF2B5EF4-FFF2-40B4-BE49-F238E27FC236}">
                <a16:creationId xmlns:a16="http://schemas.microsoft.com/office/drawing/2014/main" id="{B3C0D8EB-CAE9-AD44-C24D-A512BDEE442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2166" t="23966" r="12388" b="25506"/>
          <a:stretch>
            <a:fillRect/>
          </a:stretch>
        </p:blipFill>
        <p:spPr bwMode="auto">
          <a:xfrm>
            <a:off x="9430582" y="55724"/>
            <a:ext cx="2088317" cy="56077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UIST 2025 Logo">
            <a:extLst>
              <a:ext uri="{FF2B5EF4-FFF2-40B4-BE49-F238E27FC236}">
                <a16:creationId xmlns:a16="http://schemas.microsoft.com/office/drawing/2014/main" id="{C7DD71E1-CA74-0FDA-D778-E59A89B6D8F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9767" y="109300"/>
            <a:ext cx="2311530" cy="449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01802-4688-C65B-A593-467A54A5FE6D}"/>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719242BB-CB3E-C09C-35A5-721960D00A2F}"/>
              </a:ext>
            </a:extLst>
          </p:cNvPr>
          <p:cNvSpPr txBox="1">
            <a:spLocks/>
          </p:cNvSpPr>
          <p:nvPr/>
        </p:nvSpPr>
        <p:spPr>
          <a:xfrm>
            <a:off x="164993" y="92601"/>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2800"/>
              <a:t>Graph is a better format</a:t>
            </a:r>
            <a:endParaRPr lang="en-US" altLang="zh-CN" sz="2800" dirty="0"/>
          </a:p>
        </p:txBody>
      </p:sp>
      <p:sp>
        <p:nvSpPr>
          <p:cNvPr id="9" name="AutoShape 2">
            <a:extLst>
              <a:ext uri="{FF2B5EF4-FFF2-40B4-BE49-F238E27FC236}">
                <a16:creationId xmlns:a16="http://schemas.microsoft.com/office/drawing/2014/main" id="{D32410E6-B53D-91C7-4941-00552845BAC8}"/>
              </a:ext>
            </a:extLst>
          </p:cNvPr>
          <p:cNvSpPr txBox="1">
            <a:spLocks/>
          </p:cNvSpPr>
          <p:nvPr/>
        </p:nvSpPr>
        <p:spPr>
          <a:xfrm>
            <a:off x="309115" y="967707"/>
            <a:ext cx="4157932" cy="660017"/>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80563A"/>
                </a:solidFill>
                <a:ea typeface="Tahoma"/>
                <a:cs typeface="Tahoma"/>
                <a:sym typeface="Tahoma"/>
              </a:rPr>
              <a:t>Question1: What is a good format</a:t>
            </a:r>
          </a:p>
          <a:p>
            <a:pPr marL="91440" algn="just">
              <a:buClr>
                <a:srgbClr val="1D3160"/>
              </a:buClr>
            </a:pPr>
            <a:r>
              <a:rPr lang="en-US" altLang="zh-CN" sz="1800" dirty="0">
                <a:solidFill>
                  <a:schemeClr val="bg2"/>
                </a:solidFill>
                <a:ea typeface="Tahoma"/>
                <a:cs typeface="Tahoma"/>
                <a:sym typeface="Tahoma"/>
              </a:rPr>
              <a:t>Task Flow Diagram is a Better Format</a:t>
            </a:r>
            <a:endParaRPr lang="en-US" sz="1700" dirty="0">
              <a:solidFill>
                <a:schemeClr val="bg2"/>
              </a:solidFill>
              <a:ea typeface="Tahoma"/>
              <a:cs typeface="Tahoma"/>
              <a:sym typeface="Tahoma"/>
            </a:endParaRPr>
          </a:p>
        </p:txBody>
      </p:sp>
      <p:sp>
        <p:nvSpPr>
          <p:cNvPr id="10" name="AutoShape 2">
            <a:extLst>
              <a:ext uri="{FF2B5EF4-FFF2-40B4-BE49-F238E27FC236}">
                <a16:creationId xmlns:a16="http://schemas.microsoft.com/office/drawing/2014/main" id="{51EFC48A-BB3E-B383-4110-3B1BD158EFCD}"/>
              </a:ext>
            </a:extLst>
          </p:cNvPr>
          <p:cNvSpPr txBox="1">
            <a:spLocks/>
          </p:cNvSpPr>
          <p:nvPr/>
        </p:nvSpPr>
        <p:spPr>
          <a:xfrm>
            <a:off x="5568949" y="967707"/>
            <a:ext cx="5127625" cy="660017"/>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80563A"/>
                </a:solidFill>
                <a:ea typeface="Tahoma"/>
                <a:cs typeface="Tahoma"/>
                <a:sym typeface="Tahoma"/>
              </a:rPr>
              <a:t>Question2: What are requirements in dialog</a:t>
            </a:r>
          </a:p>
        </p:txBody>
      </p:sp>
      <p:sp>
        <p:nvSpPr>
          <p:cNvPr id="13" name="AutoShape 2">
            <a:extLst>
              <a:ext uri="{FF2B5EF4-FFF2-40B4-BE49-F238E27FC236}">
                <a16:creationId xmlns:a16="http://schemas.microsoft.com/office/drawing/2014/main" id="{351546C8-A2A9-EB09-A811-7F4C7E4C24B2}"/>
              </a:ext>
            </a:extLst>
          </p:cNvPr>
          <p:cNvSpPr txBox="1">
            <a:spLocks/>
          </p:cNvSpPr>
          <p:nvPr/>
        </p:nvSpPr>
        <p:spPr>
          <a:xfrm>
            <a:off x="5698959" y="1336506"/>
            <a:ext cx="5127625" cy="399908"/>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chemeClr val="bg2"/>
                </a:solidFill>
                <a:ea typeface="Tahoma"/>
                <a:cs typeface="Tahoma"/>
                <a:sym typeface="Tahoma"/>
              </a:rPr>
              <a:t>We designed a tech probe</a:t>
            </a:r>
            <a:endParaRPr lang="en-US" sz="1700" dirty="0">
              <a:solidFill>
                <a:schemeClr val="bg2"/>
              </a:solidFill>
              <a:ea typeface="Tahoma"/>
              <a:cs typeface="Tahoma"/>
              <a:sym typeface="Tahoma"/>
            </a:endParaRPr>
          </a:p>
        </p:txBody>
      </p:sp>
      <p:pic>
        <p:nvPicPr>
          <p:cNvPr id="20" name="图片 19">
            <a:extLst>
              <a:ext uri="{FF2B5EF4-FFF2-40B4-BE49-F238E27FC236}">
                <a16:creationId xmlns:a16="http://schemas.microsoft.com/office/drawing/2014/main" id="{F17DFC15-5D54-006C-20E0-D85557C50F66}"/>
              </a:ext>
            </a:extLst>
          </p:cNvPr>
          <p:cNvPicPr>
            <a:picLocks noChangeAspect="1"/>
          </p:cNvPicPr>
          <p:nvPr/>
        </p:nvPicPr>
        <p:blipFill>
          <a:blip r:embed="rId2"/>
          <a:stretch>
            <a:fillRect/>
          </a:stretch>
        </p:blipFill>
        <p:spPr>
          <a:xfrm>
            <a:off x="5864224" y="1698314"/>
            <a:ext cx="5512712" cy="1984764"/>
          </a:xfrm>
          <a:prstGeom prst="rect">
            <a:avLst/>
          </a:prstGeom>
        </p:spPr>
      </p:pic>
      <p:sp>
        <p:nvSpPr>
          <p:cNvPr id="21" name="AutoShape 2">
            <a:extLst>
              <a:ext uri="{FF2B5EF4-FFF2-40B4-BE49-F238E27FC236}">
                <a16:creationId xmlns:a16="http://schemas.microsoft.com/office/drawing/2014/main" id="{3F0C6C9F-CC3B-8382-094F-50238B39CA3F}"/>
              </a:ext>
            </a:extLst>
          </p:cNvPr>
          <p:cNvSpPr txBox="1">
            <a:spLocks/>
          </p:cNvSpPr>
          <p:nvPr/>
        </p:nvSpPr>
        <p:spPr>
          <a:xfrm>
            <a:off x="5759450" y="3629913"/>
            <a:ext cx="5127625" cy="1618361"/>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endParaRPr lang="en-US" sz="1800" dirty="0">
              <a:solidFill>
                <a:schemeClr val="bg2"/>
              </a:solidFill>
              <a:ea typeface="Tahoma"/>
              <a:cs typeface="Tahoma"/>
              <a:sym typeface="Tahoma"/>
            </a:endParaRPr>
          </a:p>
          <a:p>
            <a:pPr marL="91440" algn="just">
              <a:buClr>
                <a:srgbClr val="1D3160"/>
              </a:buClr>
            </a:pPr>
            <a:r>
              <a:rPr lang="en-US" sz="1800" dirty="0">
                <a:solidFill>
                  <a:srgbClr val="80563A"/>
                </a:solidFill>
                <a:ea typeface="Tahoma"/>
                <a:cs typeface="Tahoma"/>
                <a:sym typeface="Tahoma"/>
              </a:rPr>
              <a:t>Findings:</a:t>
            </a:r>
          </a:p>
          <a:p>
            <a:pPr marL="91440" algn="just">
              <a:buClr>
                <a:srgbClr val="1D3160"/>
              </a:buClr>
            </a:pPr>
            <a:r>
              <a:rPr lang="en-US" sz="1800" dirty="0">
                <a:solidFill>
                  <a:schemeClr val="bg2"/>
                </a:solidFill>
                <a:ea typeface="Tahoma"/>
                <a:cs typeface="Tahoma"/>
                <a:sym typeface="Tahoma"/>
              </a:rPr>
              <a:t>Graph should be zoomed to highlight important parts that are related to intent</a:t>
            </a:r>
            <a:endParaRPr lang="en-US" sz="1700" dirty="0">
              <a:solidFill>
                <a:schemeClr val="bg2"/>
              </a:solidFill>
              <a:ea typeface="Tahoma"/>
              <a:cs typeface="Tahoma"/>
              <a:sym typeface="Tahoma"/>
            </a:endParaRPr>
          </a:p>
        </p:txBody>
      </p:sp>
      <p:sp>
        <p:nvSpPr>
          <p:cNvPr id="2" name="AutoShape 2">
            <a:extLst>
              <a:ext uri="{FF2B5EF4-FFF2-40B4-BE49-F238E27FC236}">
                <a16:creationId xmlns:a16="http://schemas.microsoft.com/office/drawing/2014/main" id="{5DA66149-28E9-B567-B1D9-B74087E1D97E}"/>
              </a:ext>
            </a:extLst>
          </p:cNvPr>
          <p:cNvSpPr txBox="1">
            <a:spLocks/>
          </p:cNvSpPr>
          <p:nvPr/>
        </p:nvSpPr>
        <p:spPr>
          <a:xfrm>
            <a:off x="251882" y="5140494"/>
            <a:ext cx="11125054" cy="660017"/>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1D3160"/>
                </a:solidFill>
                <a:ea typeface="Tahoma"/>
                <a:cs typeface="Tahoma"/>
                <a:sym typeface="Tahoma"/>
              </a:rPr>
              <a:t>Graph is a good format for users to  interact with. However, there should be special design like zooming graph based on users’ intent focus and provide more interaction methods</a:t>
            </a:r>
          </a:p>
        </p:txBody>
      </p:sp>
      <p:sp>
        <p:nvSpPr>
          <p:cNvPr id="4" name="AutoShape 9">
            <a:extLst>
              <a:ext uri="{FF2B5EF4-FFF2-40B4-BE49-F238E27FC236}">
                <a16:creationId xmlns:a16="http://schemas.microsoft.com/office/drawing/2014/main" id="{99C5D85C-5107-CC79-7A4A-3E4E3D86CE5E}"/>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9</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5" name="文本框 4">
            <a:extLst>
              <a:ext uri="{FF2B5EF4-FFF2-40B4-BE49-F238E27FC236}">
                <a16:creationId xmlns:a16="http://schemas.microsoft.com/office/drawing/2014/main" id="{17D7D3E5-69EB-2834-1B24-7A59D3B26A49}"/>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a:t>
            </a:r>
            <a:r>
              <a:rPr lang="en-US" altLang="zh-CN" b="1" dirty="0">
                <a:solidFill>
                  <a:schemeClr val="bg1"/>
                </a:solidFill>
              </a:rPr>
              <a:t>Formative Study </a:t>
            </a:r>
            <a:r>
              <a:rPr lang="en-US" altLang="zh-CN" dirty="0">
                <a:solidFill>
                  <a:schemeClr val="bg1"/>
                </a:solidFill>
              </a:rPr>
              <a:t>&gt; Concept &gt; </a:t>
            </a:r>
            <a:r>
              <a:rPr lang="en-US" altLang="zh-CN" dirty="0" err="1">
                <a:solidFill>
                  <a:schemeClr val="bg1"/>
                </a:solidFill>
              </a:rPr>
              <a:t>NeuroSync</a:t>
            </a:r>
            <a:r>
              <a:rPr lang="en-US" altLang="zh-CN" dirty="0">
                <a:solidFill>
                  <a:schemeClr val="bg1"/>
                </a:solidFill>
              </a:rPr>
              <a:t> &gt; Result &amp; Takeaway</a:t>
            </a:r>
            <a:endParaRPr lang="zh-CN" altLang="en-US" dirty="0">
              <a:solidFill>
                <a:schemeClr val="bg1"/>
              </a:solidFill>
            </a:endParaRPr>
          </a:p>
        </p:txBody>
      </p:sp>
      <p:pic>
        <p:nvPicPr>
          <p:cNvPr id="8" name="图片 7">
            <a:extLst>
              <a:ext uri="{FF2B5EF4-FFF2-40B4-BE49-F238E27FC236}">
                <a16:creationId xmlns:a16="http://schemas.microsoft.com/office/drawing/2014/main" id="{D19E8F06-CD7C-A031-56F3-2FF022BD73E2}"/>
              </a:ext>
            </a:extLst>
          </p:cNvPr>
          <p:cNvPicPr>
            <a:picLocks noChangeAspect="1"/>
          </p:cNvPicPr>
          <p:nvPr/>
        </p:nvPicPr>
        <p:blipFill>
          <a:blip r:embed="rId3"/>
          <a:stretch>
            <a:fillRect/>
          </a:stretch>
        </p:blipFill>
        <p:spPr>
          <a:xfrm>
            <a:off x="926700" y="1599994"/>
            <a:ext cx="3419390" cy="3365500"/>
          </a:xfrm>
          <a:prstGeom prst="rect">
            <a:avLst/>
          </a:prstGeom>
        </p:spPr>
      </p:pic>
    </p:spTree>
    <p:extLst>
      <p:ext uri="{BB962C8B-B14F-4D97-AF65-F5344CB8AC3E}">
        <p14:creationId xmlns:p14="http://schemas.microsoft.com/office/powerpoint/2010/main" val="378239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3" grpId="0"/>
      <p:bldP spid="21"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E443F9-2554-EE9D-A433-78D2F71916E8}"/>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E6D2D141-F88F-AE42-B83B-C7CFD338988C}"/>
              </a:ext>
            </a:extLst>
          </p:cNvPr>
          <p:cNvSpPr txBox="1">
            <a:spLocks/>
          </p:cNvSpPr>
          <p:nvPr/>
        </p:nvSpPr>
        <p:spPr>
          <a:xfrm>
            <a:off x="164993" y="92601"/>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2800" dirty="0"/>
              <a:t>System Requirement</a:t>
            </a:r>
          </a:p>
        </p:txBody>
      </p:sp>
      <p:sp>
        <p:nvSpPr>
          <p:cNvPr id="2" name="AutoShape 2">
            <a:extLst>
              <a:ext uri="{FF2B5EF4-FFF2-40B4-BE49-F238E27FC236}">
                <a16:creationId xmlns:a16="http://schemas.microsoft.com/office/drawing/2014/main" id="{A5796199-DDEE-FCD5-F47B-B661EB779C6D}"/>
              </a:ext>
            </a:extLst>
          </p:cNvPr>
          <p:cNvSpPr txBox="1">
            <a:spLocks/>
          </p:cNvSpPr>
          <p:nvPr/>
        </p:nvSpPr>
        <p:spPr>
          <a:xfrm>
            <a:off x="1183215" y="1719346"/>
            <a:ext cx="8832852" cy="3309853"/>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2400" dirty="0">
                <a:solidFill>
                  <a:srgbClr val="1D3160"/>
                </a:solidFill>
                <a:ea typeface="Tahoma"/>
                <a:cs typeface="Tahoma"/>
                <a:sym typeface="Tahoma"/>
              </a:rPr>
              <a:t>DC1: Support Bidirectional Disambiguation through Intent and Task Externalization.</a:t>
            </a:r>
          </a:p>
          <a:p>
            <a:pPr marL="91440" algn="just">
              <a:buClr>
                <a:srgbClr val="1D3160"/>
              </a:buClr>
            </a:pPr>
            <a:endParaRPr lang="en-US" altLang="zh-CN" sz="2400" dirty="0">
              <a:solidFill>
                <a:srgbClr val="1D3160"/>
              </a:solidFill>
              <a:ea typeface="Tahoma"/>
              <a:cs typeface="Tahoma"/>
              <a:sym typeface="Tahoma"/>
            </a:endParaRPr>
          </a:p>
          <a:p>
            <a:pPr marL="91440" algn="just">
              <a:buClr>
                <a:srgbClr val="1D3160"/>
              </a:buClr>
            </a:pPr>
            <a:r>
              <a:rPr lang="en-US" altLang="zh-CN" sz="2400" dirty="0">
                <a:solidFill>
                  <a:srgbClr val="1D3160"/>
                </a:solidFill>
                <a:ea typeface="Tahoma"/>
                <a:cs typeface="Tahoma"/>
                <a:sym typeface="Tahoma"/>
              </a:rPr>
              <a:t>DC2: </a:t>
            </a:r>
            <a:r>
              <a:rPr lang="en-US" altLang="zh-CN" sz="2400" dirty="0">
                <a:solidFill>
                  <a:srgbClr val="1D3160"/>
                </a:solidFill>
              </a:rPr>
              <a:t>Enhance fluid modification on tasks to align intents in multi-round.</a:t>
            </a:r>
            <a:endParaRPr lang="en-US" altLang="zh-CN" sz="2400" dirty="0">
              <a:solidFill>
                <a:srgbClr val="1D3160"/>
              </a:solidFill>
              <a:ea typeface="Tahoma"/>
              <a:cs typeface="Tahoma"/>
              <a:sym typeface="Tahoma"/>
            </a:endParaRPr>
          </a:p>
          <a:p>
            <a:pPr marL="91440" algn="just">
              <a:buClr>
                <a:srgbClr val="1D3160"/>
              </a:buClr>
            </a:pPr>
            <a:endParaRPr lang="en-US" altLang="zh-CN" sz="2400" dirty="0">
              <a:solidFill>
                <a:srgbClr val="1D3160"/>
              </a:solidFill>
              <a:ea typeface="Tahoma"/>
              <a:cs typeface="Tahoma"/>
              <a:sym typeface="Tahoma"/>
            </a:endParaRPr>
          </a:p>
          <a:p>
            <a:pPr marL="91440" algn="just">
              <a:buClr>
                <a:srgbClr val="1D3160"/>
              </a:buClr>
            </a:pPr>
            <a:r>
              <a:rPr lang="en-US" altLang="zh-CN" sz="2400" dirty="0">
                <a:solidFill>
                  <a:srgbClr val="1D3160"/>
                </a:solidFill>
                <a:ea typeface="Tahoma"/>
                <a:cs typeface="Tahoma"/>
                <a:sym typeface="Tahoma"/>
              </a:rPr>
              <a:t>DC3: Leverage Structured Graph Representations with Intent-Aware Abstraction.</a:t>
            </a:r>
          </a:p>
        </p:txBody>
      </p:sp>
      <p:sp>
        <p:nvSpPr>
          <p:cNvPr id="4" name="AutoShape 9">
            <a:extLst>
              <a:ext uri="{FF2B5EF4-FFF2-40B4-BE49-F238E27FC236}">
                <a16:creationId xmlns:a16="http://schemas.microsoft.com/office/drawing/2014/main" id="{9BFA89A1-FB4D-5459-9C70-7A1D7F125588}"/>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10</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5" name="文本框 4">
            <a:extLst>
              <a:ext uri="{FF2B5EF4-FFF2-40B4-BE49-F238E27FC236}">
                <a16:creationId xmlns:a16="http://schemas.microsoft.com/office/drawing/2014/main" id="{CFB0291A-E8D2-DEAF-59A6-E0ECA2E783D2}"/>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a:t>
            </a:r>
            <a:r>
              <a:rPr lang="en-US" altLang="zh-CN" b="1" dirty="0">
                <a:solidFill>
                  <a:schemeClr val="bg1"/>
                </a:solidFill>
              </a:rPr>
              <a:t>Formative Study </a:t>
            </a:r>
            <a:r>
              <a:rPr lang="en-US" altLang="zh-CN" dirty="0">
                <a:solidFill>
                  <a:schemeClr val="bg1"/>
                </a:solidFill>
              </a:rPr>
              <a:t>&gt; Concept &gt; </a:t>
            </a:r>
            <a:r>
              <a:rPr lang="en-US" altLang="zh-CN" dirty="0" err="1">
                <a:solidFill>
                  <a:schemeClr val="bg1"/>
                </a:solidFill>
              </a:rPr>
              <a:t>NeuroSync</a:t>
            </a:r>
            <a:r>
              <a:rPr lang="en-US" altLang="zh-CN" dirty="0">
                <a:solidFill>
                  <a:schemeClr val="bg1"/>
                </a:solidFill>
              </a:rPr>
              <a:t> &gt; Result &amp; Takeaway</a:t>
            </a:r>
            <a:endParaRPr lang="zh-CN" altLang="en-US" dirty="0">
              <a:solidFill>
                <a:schemeClr val="bg1"/>
              </a:solidFill>
            </a:endParaRPr>
          </a:p>
        </p:txBody>
      </p:sp>
    </p:spTree>
    <p:extLst>
      <p:ext uri="{BB962C8B-B14F-4D97-AF65-F5344CB8AC3E}">
        <p14:creationId xmlns:p14="http://schemas.microsoft.com/office/powerpoint/2010/main" val="37483439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63DCAC-6113-6CEA-1B4C-8876747FE3AE}"/>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1FEFC61E-7152-3D96-FF4C-3B6A6F64F156}"/>
              </a:ext>
            </a:extLst>
          </p:cNvPr>
          <p:cNvSpPr>
            <a:spLocks noGrp="1"/>
          </p:cNvSpPr>
          <p:nvPr>
            <p:ph type="body" sz="quarter" idx="16" hasCustomPrompt="1"/>
          </p:nvPr>
        </p:nvSpPr>
        <p:spPr>
          <a:xfrm>
            <a:off x="2400300" y="1904470"/>
            <a:ext cx="8818033" cy="2400300"/>
          </a:xfrm>
          <a:prstGeom prst="rect">
            <a:avLst/>
          </a:prstGeom>
        </p:spPr>
        <p:txBody>
          <a:bodyPr lIns="102850" tIns="51425" rIns="102850" bIns="51425" anchor="ctr"/>
          <a:lstStyle>
            <a:lvl1pPr algn="l">
              <a:lnSpc>
                <a:spcPct val="200000"/>
              </a:lnSpc>
              <a:defRPr sz="3600" b="0" i="0" u="none" strike="noStrike" spc="0">
                <a:solidFill>
                  <a:srgbClr val="8C3800">
                    <a:alpha val="100000"/>
                  </a:srgbClr>
                </a:solidFill>
                <a:latin typeface="Tahoma"/>
              </a:defRPr>
            </a:lvl1pPr>
          </a:lstStyle>
          <a:p>
            <a:pPr marL="457200" indent="-457200">
              <a:buClr>
                <a:srgbClr val="8C3800"/>
              </a:buClr>
              <a:buFont typeface="+mj-lt"/>
              <a:buAutoNum type="arabicPeriod"/>
            </a:pPr>
            <a:r>
              <a:rPr lang="en-US" altLang="zh-CN" sz="3600" b="0" i="0" u="none" strike="noStrike" dirty="0">
                <a:solidFill>
                  <a:srgbClr val="8C3800"/>
                </a:solidFill>
                <a:latin typeface="Tahoma"/>
                <a:ea typeface="Tahoma"/>
                <a:cs typeface="Tahoma"/>
                <a:sym typeface="Tahoma"/>
              </a:rPr>
              <a:t>Background </a:t>
            </a:r>
            <a:endParaRPr lang="en-US" altLang="zh-CN" dirty="0">
              <a:solidFill>
                <a:srgbClr val="8C3800"/>
              </a:solidFill>
              <a:ea typeface="Tahoma"/>
              <a:cs typeface="Tahoma"/>
              <a:sym typeface="Tahoma"/>
            </a:endParaRPr>
          </a:p>
          <a:p>
            <a:pPr marL="457200" indent="-457200">
              <a:buClr>
                <a:srgbClr val="8C3800"/>
              </a:buClr>
              <a:buFont typeface="+mj-lt"/>
              <a:buAutoNum type="arabicPeriod"/>
            </a:pPr>
            <a:r>
              <a:rPr lang="en-US" altLang="zh-CN" sz="3600" b="0" i="0" u="none" strike="noStrike" dirty="0">
                <a:solidFill>
                  <a:srgbClr val="8C3800"/>
                </a:solidFill>
                <a:latin typeface="Tahoma"/>
                <a:ea typeface="Tahoma"/>
                <a:cs typeface="Tahoma"/>
                <a:sym typeface="Tahoma"/>
              </a:rPr>
              <a:t>Formative Study</a:t>
            </a:r>
          </a:p>
          <a:p>
            <a:pPr marL="457200" indent="-457200">
              <a:buClr>
                <a:srgbClr val="8C3800"/>
              </a:buClr>
              <a:buFont typeface="+mj-lt"/>
              <a:buAutoNum type="arabicPeriod"/>
            </a:pPr>
            <a:r>
              <a:rPr lang="en-US" dirty="0">
                <a:solidFill>
                  <a:srgbClr val="8C3800"/>
                </a:solidFill>
                <a:ea typeface="Tahoma"/>
                <a:cs typeface="Tahoma"/>
                <a:sym typeface="Tahoma"/>
              </a:rPr>
              <a:t>Concept</a:t>
            </a:r>
          </a:p>
          <a:p>
            <a:pPr marL="457200" indent="-457200">
              <a:buClr>
                <a:srgbClr val="8C3800"/>
              </a:buClr>
              <a:buFont typeface="+mj-lt"/>
              <a:buAutoNum type="arabicPeriod"/>
            </a:pPr>
            <a:r>
              <a:rPr lang="en-US" dirty="0" err="1">
                <a:solidFill>
                  <a:srgbClr val="8C3800"/>
                </a:solidFill>
                <a:ea typeface="Tahoma"/>
                <a:cs typeface="Tahoma"/>
                <a:sym typeface="Tahoma"/>
              </a:rPr>
              <a:t>NeuroSync</a:t>
            </a:r>
            <a:endParaRPr lang="en-US" sz="3600" b="0" i="0" u="none" strike="noStrike" dirty="0">
              <a:solidFill>
                <a:srgbClr val="8C3800"/>
              </a:solidFill>
              <a:latin typeface="Tahoma"/>
              <a:ea typeface="Tahoma"/>
              <a:cs typeface="Tahoma"/>
              <a:sym typeface="Tahoma"/>
            </a:endParaRPr>
          </a:p>
          <a:p>
            <a:pPr marL="457200" indent="-457200">
              <a:buClr>
                <a:srgbClr val="8C3800"/>
              </a:buClr>
              <a:buFont typeface="+mj-lt"/>
              <a:buAutoNum type="arabicPeriod"/>
            </a:pPr>
            <a:r>
              <a:rPr lang="en-US" dirty="0">
                <a:solidFill>
                  <a:srgbClr val="8C3800"/>
                </a:solidFill>
                <a:ea typeface="Tahoma"/>
                <a:cs typeface="Tahoma"/>
                <a:sym typeface="Tahoma"/>
              </a:rPr>
              <a:t>Result and Takeaway</a:t>
            </a:r>
            <a:endParaRPr lang="en-US" sz="3600" b="0" i="0" u="none" strike="noStrike" dirty="0">
              <a:solidFill>
                <a:srgbClr val="8C3800"/>
              </a:solidFill>
              <a:latin typeface="Tahoma"/>
              <a:ea typeface="Tahoma"/>
              <a:cs typeface="Tahoma"/>
              <a:sym typeface="Tahoma"/>
            </a:endParaRPr>
          </a:p>
        </p:txBody>
      </p:sp>
      <p:sp>
        <p:nvSpPr>
          <p:cNvPr id="3" name="AutoShape 3">
            <a:extLst>
              <a:ext uri="{FF2B5EF4-FFF2-40B4-BE49-F238E27FC236}">
                <a16:creationId xmlns:a16="http://schemas.microsoft.com/office/drawing/2014/main" id="{7D7EE3DA-4B55-FDF0-2E25-D1F2629CFFD8}"/>
              </a:ext>
            </a:extLst>
          </p:cNvPr>
          <p:cNvSpPr/>
          <p:nvPr/>
        </p:nvSpPr>
        <p:spPr>
          <a:xfrm>
            <a:off x="10863893" y="366714"/>
            <a:ext cx="623888" cy="1150418"/>
          </a:xfrm>
          <a:prstGeom prst="rect">
            <a:avLst/>
          </a:prstGeom>
          <a:solidFill>
            <a:srgbClr val="FFFFFF">
              <a:alpha val="80000"/>
            </a:srgbClr>
          </a:solidFill>
          <a:ln w="12700" cap="flat">
            <a:noFill/>
            <a:prstDash val="solid"/>
          </a:ln>
        </p:spPr>
        <p:txBody>
          <a:bodyPr lIns="91440" tIns="45720" rIns="91440" bIns="45720" rtlCol="0" anchor="ctr"/>
          <a:lstStyle/>
          <a:p>
            <a:pPr algn="ctr">
              <a:defRPr/>
            </a:pPr>
            <a:endParaRPr/>
          </a:p>
        </p:txBody>
      </p:sp>
      <p:sp>
        <p:nvSpPr>
          <p:cNvPr id="5" name="AutoShape 4">
            <a:extLst>
              <a:ext uri="{FF2B5EF4-FFF2-40B4-BE49-F238E27FC236}">
                <a16:creationId xmlns:a16="http://schemas.microsoft.com/office/drawing/2014/main" id="{8F7AC06A-6781-8678-9D8A-89A8E0BE6FAF}"/>
              </a:ext>
            </a:extLst>
          </p:cNvPr>
          <p:cNvSpPr/>
          <p:nvPr/>
        </p:nvSpPr>
        <p:spPr>
          <a:xfrm>
            <a:off x="2400299" y="669431"/>
            <a:ext cx="8606367" cy="2249490"/>
          </a:xfrm>
          <a:prstGeom prst="rect">
            <a:avLst/>
          </a:prstGeom>
          <a:solidFill>
            <a:srgbClr val="FFFFFF">
              <a:alpha val="70000"/>
            </a:srgbClr>
          </a:solidFill>
          <a:ln w="12700" cap="flat">
            <a:noFill/>
            <a:prstDash val="solid"/>
          </a:ln>
        </p:spPr>
        <p:txBody>
          <a:bodyPr lIns="91440" tIns="45720" rIns="91440" bIns="45720" rtlCol="0" anchor="ctr"/>
          <a:lstStyle/>
          <a:p>
            <a:pPr algn="ctr">
              <a:defRPr/>
            </a:pPr>
            <a:endParaRPr dirty="0"/>
          </a:p>
        </p:txBody>
      </p:sp>
      <p:sp>
        <p:nvSpPr>
          <p:cNvPr id="4" name="AutoShape 4">
            <a:extLst>
              <a:ext uri="{FF2B5EF4-FFF2-40B4-BE49-F238E27FC236}">
                <a16:creationId xmlns:a16="http://schemas.microsoft.com/office/drawing/2014/main" id="{566934D4-2958-CB8C-C796-5652FB98BA0F}"/>
              </a:ext>
            </a:extLst>
          </p:cNvPr>
          <p:cNvSpPr/>
          <p:nvPr/>
        </p:nvSpPr>
        <p:spPr>
          <a:xfrm>
            <a:off x="2400300" y="3933371"/>
            <a:ext cx="8606367" cy="1787135"/>
          </a:xfrm>
          <a:prstGeom prst="rect">
            <a:avLst/>
          </a:prstGeom>
          <a:solidFill>
            <a:srgbClr val="FFFFFF">
              <a:alpha val="70000"/>
            </a:srgbClr>
          </a:solidFill>
          <a:ln w="12700" cap="flat">
            <a:noFill/>
            <a:prstDash val="solid"/>
          </a:ln>
        </p:spPr>
        <p:txBody>
          <a:bodyPr lIns="91440" tIns="45720" rIns="91440" bIns="45720" rtlCol="0" anchor="ctr"/>
          <a:lstStyle/>
          <a:p>
            <a:pPr algn="ctr">
              <a:defRPr/>
            </a:pPr>
            <a:endParaRPr dirty="0"/>
          </a:p>
        </p:txBody>
      </p:sp>
    </p:spTree>
    <p:extLst>
      <p:ext uri="{BB962C8B-B14F-4D97-AF65-F5344CB8AC3E}">
        <p14:creationId xmlns:p14="http://schemas.microsoft.com/office/powerpoint/2010/main" val="2344139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4B612D-6CAC-39A1-95D5-EBCC7EAB87C8}"/>
            </a:ext>
          </a:extLst>
        </p:cNvPr>
        <p:cNvGrpSpPr/>
        <p:nvPr/>
      </p:nvGrpSpPr>
      <p:grpSpPr>
        <a:xfrm>
          <a:off x="0" y="0"/>
          <a:ext cx="0" cy="0"/>
          <a:chOff x="0" y="0"/>
          <a:chExt cx="0" cy="0"/>
        </a:xfrm>
      </p:grpSpPr>
      <p:sp>
        <p:nvSpPr>
          <p:cNvPr id="8" name="AutoShape 9">
            <a:extLst>
              <a:ext uri="{FF2B5EF4-FFF2-40B4-BE49-F238E27FC236}">
                <a16:creationId xmlns:a16="http://schemas.microsoft.com/office/drawing/2014/main" id="{CCB71E26-AEEF-1541-95E9-14C3BE8B7570}"/>
              </a:ext>
            </a:extLst>
          </p:cNvPr>
          <p:cNvSpPr/>
          <p:nvPr/>
        </p:nvSpPr>
        <p:spPr>
          <a:xfrm>
            <a:off x="10499394" y="6169223"/>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12</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2" name="文本框 1">
            <a:extLst>
              <a:ext uri="{FF2B5EF4-FFF2-40B4-BE49-F238E27FC236}">
                <a16:creationId xmlns:a16="http://schemas.microsoft.com/office/drawing/2014/main" id="{949A31E7-0775-8604-E737-6E62C13BA843}"/>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a:t>
            </a:r>
            <a:r>
              <a:rPr lang="en-US" altLang="zh-CN" b="1" dirty="0">
                <a:solidFill>
                  <a:schemeClr val="bg1"/>
                </a:solidFill>
              </a:rPr>
              <a:t>Concept </a:t>
            </a:r>
            <a:r>
              <a:rPr lang="en-US" altLang="zh-CN" dirty="0">
                <a:solidFill>
                  <a:schemeClr val="bg1"/>
                </a:solidFill>
              </a:rPr>
              <a:t>&gt; </a:t>
            </a:r>
            <a:r>
              <a:rPr lang="en-US" altLang="zh-CN" dirty="0" err="1">
                <a:solidFill>
                  <a:schemeClr val="bg1"/>
                </a:solidFill>
              </a:rPr>
              <a:t>NeuroSync</a:t>
            </a:r>
            <a:r>
              <a:rPr lang="en-US" altLang="zh-CN" dirty="0">
                <a:solidFill>
                  <a:schemeClr val="bg1"/>
                </a:solidFill>
              </a:rPr>
              <a:t> &gt; Result &amp; Takeaway</a:t>
            </a:r>
            <a:endParaRPr lang="zh-CN" altLang="en-US" dirty="0">
              <a:solidFill>
                <a:schemeClr val="bg1"/>
              </a:solidFill>
            </a:endParaRPr>
          </a:p>
        </p:txBody>
      </p:sp>
      <p:pic>
        <p:nvPicPr>
          <p:cNvPr id="13" name="图片 12">
            <a:extLst>
              <a:ext uri="{FF2B5EF4-FFF2-40B4-BE49-F238E27FC236}">
                <a16:creationId xmlns:a16="http://schemas.microsoft.com/office/drawing/2014/main" id="{489AD8C7-33E0-261A-1F07-514CF9FCAC5F}"/>
              </a:ext>
            </a:extLst>
          </p:cNvPr>
          <p:cNvPicPr>
            <a:picLocks noChangeAspect="1"/>
          </p:cNvPicPr>
          <p:nvPr/>
        </p:nvPicPr>
        <p:blipFill>
          <a:blip r:embed="rId3"/>
          <a:stretch>
            <a:fillRect/>
          </a:stretch>
        </p:blipFill>
        <p:spPr>
          <a:xfrm>
            <a:off x="222581" y="4270573"/>
            <a:ext cx="5368666" cy="1802910"/>
          </a:xfrm>
          <a:prstGeom prst="rect">
            <a:avLst/>
          </a:prstGeom>
        </p:spPr>
      </p:pic>
      <p:sp>
        <p:nvSpPr>
          <p:cNvPr id="14" name="矩形 13">
            <a:extLst>
              <a:ext uri="{FF2B5EF4-FFF2-40B4-BE49-F238E27FC236}">
                <a16:creationId xmlns:a16="http://schemas.microsoft.com/office/drawing/2014/main" id="{22EFF282-564A-5646-11B1-F7D73C51EED7}"/>
              </a:ext>
            </a:extLst>
          </p:cNvPr>
          <p:cNvSpPr/>
          <p:nvPr/>
        </p:nvSpPr>
        <p:spPr>
          <a:xfrm>
            <a:off x="92146" y="4109462"/>
            <a:ext cx="5581933" cy="144780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8322F85B-7F40-63E3-33C4-F8756506C582}"/>
              </a:ext>
            </a:extLst>
          </p:cNvPr>
          <p:cNvPicPr>
            <a:picLocks noChangeAspect="1"/>
          </p:cNvPicPr>
          <p:nvPr/>
        </p:nvPicPr>
        <p:blipFill>
          <a:blip r:embed="rId4"/>
          <a:stretch>
            <a:fillRect/>
          </a:stretch>
        </p:blipFill>
        <p:spPr>
          <a:xfrm>
            <a:off x="7105319" y="552450"/>
            <a:ext cx="3448050" cy="3448050"/>
          </a:xfrm>
          <a:prstGeom prst="rect">
            <a:avLst/>
          </a:prstGeom>
        </p:spPr>
      </p:pic>
      <p:pic>
        <p:nvPicPr>
          <p:cNvPr id="25" name="图片 24">
            <a:extLst>
              <a:ext uri="{FF2B5EF4-FFF2-40B4-BE49-F238E27FC236}">
                <a16:creationId xmlns:a16="http://schemas.microsoft.com/office/drawing/2014/main" id="{07321C19-CFF6-5589-D2E5-FAD3C4317E91}"/>
              </a:ext>
            </a:extLst>
          </p:cNvPr>
          <p:cNvPicPr>
            <a:picLocks noChangeAspect="1"/>
          </p:cNvPicPr>
          <p:nvPr/>
        </p:nvPicPr>
        <p:blipFill>
          <a:blip r:embed="rId5"/>
          <a:stretch>
            <a:fillRect/>
          </a:stretch>
        </p:blipFill>
        <p:spPr>
          <a:xfrm>
            <a:off x="793750" y="552450"/>
            <a:ext cx="3448050" cy="3448050"/>
          </a:xfrm>
          <a:prstGeom prst="rect">
            <a:avLst/>
          </a:prstGeom>
        </p:spPr>
      </p:pic>
      <p:pic>
        <p:nvPicPr>
          <p:cNvPr id="26" name="图片 25">
            <a:extLst>
              <a:ext uri="{FF2B5EF4-FFF2-40B4-BE49-F238E27FC236}">
                <a16:creationId xmlns:a16="http://schemas.microsoft.com/office/drawing/2014/main" id="{77D9340F-9575-E16B-8179-84E96B5A9C9E}"/>
              </a:ext>
            </a:extLst>
          </p:cNvPr>
          <p:cNvPicPr>
            <a:picLocks noChangeAspect="1"/>
          </p:cNvPicPr>
          <p:nvPr/>
        </p:nvPicPr>
        <p:blipFill>
          <a:blip r:embed="rId3"/>
          <a:stretch>
            <a:fillRect/>
          </a:stretch>
        </p:blipFill>
        <p:spPr>
          <a:xfrm>
            <a:off x="5975258" y="4270573"/>
            <a:ext cx="5368666" cy="1802910"/>
          </a:xfrm>
          <a:prstGeom prst="rect">
            <a:avLst/>
          </a:prstGeom>
        </p:spPr>
      </p:pic>
      <p:sp>
        <p:nvSpPr>
          <p:cNvPr id="27" name="矩形 26">
            <a:extLst>
              <a:ext uri="{FF2B5EF4-FFF2-40B4-BE49-F238E27FC236}">
                <a16:creationId xmlns:a16="http://schemas.microsoft.com/office/drawing/2014/main" id="{9724F61C-4748-AB12-7684-21C4494FD9EF}"/>
              </a:ext>
            </a:extLst>
          </p:cNvPr>
          <p:cNvSpPr/>
          <p:nvPr/>
        </p:nvSpPr>
        <p:spPr>
          <a:xfrm>
            <a:off x="5868624" y="4875311"/>
            <a:ext cx="5581933" cy="119817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98679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52BC9C-23A9-EEF0-150E-56BBC741CF5B}"/>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55DEE6C5-483B-5160-C0F7-7D09B7841724}"/>
              </a:ext>
            </a:extLst>
          </p:cNvPr>
          <p:cNvSpPr>
            <a:spLocks noGrp="1"/>
          </p:cNvSpPr>
          <p:nvPr>
            <p:ph type="body" sz="quarter" idx="10" hasCustomPrompt="1"/>
          </p:nvPr>
        </p:nvSpPr>
        <p:spPr>
          <a:xfrm>
            <a:off x="0" y="127231"/>
            <a:ext cx="10988782" cy="660017"/>
          </a:xfrm>
          <a:prstGeom prst="rect">
            <a:avLst/>
          </a:prstGeom>
        </p:spPr>
        <p:txBody>
          <a:bodyPr lIns="72000" tIns="36000" rIns="72000" bIns="36000" anchor="b"/>
          <a:lstStyle>
            <a:lvl1pPr algn="l">
              <a:lnSpc>
                <a:spcPct val="100000"/>
              </a:lnSpc>
              <a:defRPr sz="3500" b="0" i="0" u="none" strike="noStrike" spc="0">
                <a:solidFill>
                  <a:srgbClr val="80563A">
                    <a:alpha val="100000"/>
                  </a:srgbClr>
                </a:solidFill>
                <a:latin typeface="Tahoma"/>
              </a:defRPr>
            </a:lvl1pPr>
          </a:lstStyle>
          <a:p>
            <a:pPr marL="91440" algn="dist">
              <a:buClr>
                <a:srgbClr val="1D3160"/>
              </a:buClr>
            </a:pPr>
            <a:r>
              <a:rPr lang="en-US" altLang="zh-CN" sz="3600" dirty="0">
                <a:solidFill>
                  <a:srgbClr val="80563A"/>
                </a:solidFill>
                <a:ea typeface="Tahoma"/>
                <a:cs typeface="Tahoma"/>
                <a:sym typeface="Tahoma"/>
              </a:rPr>
              <a:t>LLM Understanding and Direct Intent -Task Matching</a:t>
            </a:r>
          </a:p>
        </p:txBody>
      </p:sp>
      <p:sp>
        <p:nvSpPr>
          <p:cNvPr id="8" name="AutoShape 9">
            <a:extLst>
              <a:ext uri="{FF2B5EF4-FFF2-40B4-BE49-F238E27FC236}">
                <a16:creationId xmlns:a16="http://schemas.microsoft.com/office/drawing/2014/main" id="{B1B00E33-3CC8-9B17-9651-DAE8C5CDCC31}"/>
              </a:ext>
            </a:extLst>
          </p:cNvPr>
          <p:cNvSpPr/>
          <p:nvPr/>
        </p:nvSpPr>
        <p:spPr>
          <a:xfrm>
            <a:off x="10499394" y="6169223"/>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13</a:t>
            </a:r>
            <a:r>
              <a:rPr lang="en-US" altLang="zh-CN" sz="1400" b="0" i="0" u="none" strike="noStrike" dirty="0">
                <a:solidFill>
                  <a:srgbClr val="80563A"/>
                </a:solidFill>
                <a:latin typeface="Tahoma"/>
                <a:ea typeface="Tahoma"/>
                <a:cs typeface="Tahoma"/>
                <a:sym typeface="Tahoma"/>
              </a:rPr>
              <a:t>/31</a:t>
            </a:r>
            <a:endParaRPr lang="en-US" altLang="zh-CN" sz="1100" dirty="0"/>
          </a:p>
        </p:txBody>
      </p:sp>
      <p:pic>
        <p:nvPicPr>
          <p:cNvPr id="11" name="图片 10">
            <a:extLst>
              <a:ext uri="{FF2B5EF4-FFF2-40B4-BE49-F238E27FC236}">
                <a16:creationId xmlns:a16="http://schemas.microsoft.com/office/drawing/2014/main" id="{9E3BEC7C-94DE-05E8-53C6-A35CA8AE6A43}"/>
              </a:ext>
            </a:extLst>
          </p:cNvPr>
          <p:cNvPicPr>
            <a:picLocks noChangeAspect="1"/>
          </p:cNvPicPr>
          <p:nvPr/>
        </p:nvPicPr>
        <p:blipFill>
          <a:blip r:embed="rId3"/>
          <a:stretch>
            <a:fillRect/>
          </a:stretch>
        </p:blipFill>
        <p:spPr>
          <a:xfrm>
            <a:off x="419252" y="1430715"/>
            <a:ext cx="5368666" cy="1802910"/>
          </a:xfrm>
          <a:prstGeom prst="rect">
            <a:avLst/>
          </a:prstGeom>
        </p:spPr>
      </p:pic>
      <p:sp>
        <p:nvSpPr>
          <p:cNvPr id="12" name="矩形 11">
            <a:extLst>
              <a:ext uri="{FF2B5EF4-FFF2-40B4-BE49-F238E27FC236}">
                <a16:creationId xmlns:a16="http://schemas.microsoft.com/office/drawing/2014/main" id="{6B31D8D7-FAEB-E4A7-6083-3DA3576E00C4}"/>
              </a:ext>
            </a:extLst>
          </p:cNvPr>
          <p:cNvSpPr/>
          <p:nvPr/>
        </p:nvSpPr>
        <p:spPr>
          <a:xfrm>
            <a:off x="290934" y="2023896"/>
            <a:ext cx="5496983" cy="116035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AutoShape 2">
            <a:extLst>
              <a:ext uri="{FF2B5EF4-FFF2-40B4-BE49-F238E27FC236}">
                <a16:creationId xmlns:a16="http://schemas.microsoft.com/office/drawing/2014/main" id="{0CE1C5D1-700F-0CD4-AE37-579AA084E08E}"/>
              </a:ext>
            </a:extLst>
          </p:cNvPr>
          <p:cNvSpPr txBox="1">
            <a:spLocks/>
          </p:cNvSpPr>
          <p:nvPr/>
        </p:nvSpPr>
        <p:spPr>
          <a:xfrm>
            <a:off x="63393" y="1208745"/>
            <a:ext cx="5724525" cy="425178"/>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dist">
              <a:buClr>
                <a:srgbClr val="1D3160"/>
              </a:buClr>
            </a:pPr>
            <a:endParaRPr lang="en-US" sz="1700" dirty="0">
              <a:solidFill>
                <a:srgbClr val="80563A"/>
              </a:solidFill>
              <a:ea typeface="Tahoma"/>
              <a:cs typeface="Tahoma"/>
              <a:sym typeface="Tahoma"/>
            </a:endParaRPr>
          </a:p>
        </p:txBody>
      </p:sp>
      <p:sp>
        <p:nvSpPr>
          <p:cNvPr id="6" name="AutoShape 2">
            <a:extLst>
              <a:ext uri="{FF2B5EF4-FFF2-40B4-BE49-F238E27FC236}">
                <a16:creationId xmlns:a16="http://schemas.microsoft.com/office/drawing/2014/main" id="{0BD1262D-D382-FF3F-28C5-8CDF4300AE6C}"/>
              </a:ext>
            </a:extLst>
          </p:cNvPr>
          <p:cNvSpPr txBox="1">
            <a:spLocks/>
          </p:cNvSpPr>
          <p:nvPr/>
        </p:nvSpPr>
        <p:spPr>
          <a:xfrm>
            <a:off x="6061020" y="1748825"/>
            <a:ext cx="5264258" cy="1581918"/>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80563A"/>
                </a:solidFill>
                <a:ea typeface="Tahoma"/>
                <a:cs typeface="Tahoma"/>
                <a:sym typeface="Tahoma"/>
              </a:rPr>
              <a:t>Understanding</a:t>
            </a:r>
            <a:r>
              <a:rPr lang="en-US" altLang="zh-CN" sz="1800" dirty="0">
                <a:solidFill>
                  <a:srgbClr val="80563A"/>
                </a:solidFill>
                <a:ea typeface="Tahoma"/>
                <a:cs typeface="Tahoma"/>
                <a:sym typeface="Tahoma"/>
              </a:rPr>
              <a:t>: What LLM think based on user input.</a:t>
            </a:r>
          </a:p>
          <a:p>
            <a:pPr marL="91440" algn="dist">
              <a:buClr>
                <a:srgbClr val="1D3160"/>
              </a:buClr>
            </a:pPr>
            <a:r>
              <a:rPr lang="en-US" altLang="zh-CN" sz="1800" dirty="0">
                <a:solidFill>
                  <a:srgbClr val="1D3160"/>
                </a:solidFill>
                <a:ea typeface="Tahoma"/>
                <a:cs typeface="Tahoma"/>
                <a:sym typeface="Tahoma"/>
              </a:rPr>
              <a:t>Which should be generated before LLM response and present to user to modify for task level alignment and avoid useless iteration rounds</a:t>
            </a:r>
          </a:p>
        </p:txBody>
      </p:sp>
      <p:cxnSp>
        <p:nvCxnSpPr>
          <p:cNvPr id="9" name="直接箭头连接符 8">
            <a:extLst>
              <a:ext uri="{FF2B5EF4-FFF2-40B4-BE49-F238E27FC236}">
                <a16:creationId xmlns:a16="http://schemas.microsoft.com/office/drawing/2014/main" id="{18E77BF6-DD5D-981B-7E20-4C6898DC8514}"/>
              </a:ext>
            </a:extLst>
          </p:cNvPr>
          <p:cNvCxnSpPr/>
          <p:nvPr/>
        </p:nvCxnSpPr>
        <p:spPr>
          <a:xfrm>
            <a:off x="5037667" y="2997200"/>
            <a:ext cx="1134533"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0" name="直接箭头连接符 9">
            <a:extLst>
              <a:ext uri="{FF2B5EF4-FFF2-40B4-BE49-F238E27FC236}">
                <a16:creationId xmlns:a16="http://schemas.microsoft.com/office/drawing/2014/main" id="{13F2E0FB-EDD4-1CAE-048E-6ECC7AC794CD}"/>
              </a:ext>
            </a:extLst>
          </p:cNvPr>
          <p:cNvCxnSpPr>
            <a:cxnSpLocks/>
          </p:cNvCxnSpPr>
          <p:nvPr/>
        </p:nvCxnSpPr>
        <p:spPr>
          <a:xfrm>
            <a:off x="1295400" y="3106625"/>
            <a:ext cx="0" cy="44873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17" name="AutoShape 2">
            <a:extLst>
              <a:ext uri="{FF2B5EF4-FFF2-40B4-BE49-F238E27FC236}">
                <a16:creationId xmlns:a16="http://schemas.microsoft.com/office/drawing/2014/main" id="{4DB625B3-1A2E-DED9-2BD0-F01C784A644B}"/>
              </a:ext>
            </a:extLst>
          </p:cNvPr>
          <p:cNvSpPr txBox="1">
            <a:spLocks/>
          </p:cNvSpPr>
          <p:nvPr/>
        </p:nvSpPr>
        <p:spPr>
          <a:xfrm>
            <a:off x="382845" y="3623598"/>
            <a:ext cx="10342139" cy="1581918"/>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80563A"/>
                </a:solidFill>
                <a:ea typeface="Tahoma"/>
                <a:cs typeface="Tahoma"/>
                <a:sym typeface="Tahoma"/>
              </a:rPr>
              <a:t>Direct Intent-Task Matching</a:t>
            </a:r>
            <a:r>
              <a:rPr lang="en-US" altLang="zh-CN" sz="1800" dirty="0">
                <a:solidFill>
                  <a:srgbClr val="80563A"/>
                </a:solidFill>
                <a:ea typeface="Tahoma"/>
                <a:cs typeface="Tahoma"/>
                <a:sym typeface="Tahoma"/>
              </a:rPr>
              <a:t>: User direct modify task based on intent before code generation.</a:t>
            </a:r>
          </a:p>
          <a:p>
            <a:pPr marL="91440" algn="just">
              <a:buClr>
                <a:srgbClr val="1D3160"/>
              </a:buClr>
            </a:pPr>
            <a:r>
              <a:rPr lang="en-US" altLang="zh-CN" sz="1800" dirty="0">
                <a:solidFill>
                  <a:srgbClr val="1D3160"/>
                </a:solidFill>
                <a:ea typeface="Tahoma"/>
                <a:cs typeface="Tahoma"/>
                <a:sym typeface="Tahoma"/>
              </a:rPr>
              <a:t>a process that allows users to engage directly with the LLM understanding before code is generated to address bidirectional ambiguity. Instead of relying on traditional prompt iteration or adjusting mismatched outputs after generation, users can iteratively refine how the LLM interprets their intent into specific coding tasks. </a:t>
            </a:r>
          </a:p>
        </p:txBody>
      </p:sp>
      <p:sp>
        <p:nvSpPr>
          <p:cNvPr id="2" name="文本框 1">
            <a:extLst>
              <a:ext uri="{FF2B5EF4-FFF2-40B4-BE49-F238E27FC236}">
                <a16:creationId xmlns:a16="http://schemas.microsoft.com/office/drawing/2014/main" id="{B75991B7-60C8-2C18-FEF4-B4F90248D193}"/>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a:t>
            </a:r>
            <a:r>
              <a:rPr lang="en-US" altLang="zh-CN" b="1" dirty="0">
                <a:solidFill>
                  <a:schemeClr val="bg1"/>
                </a:solidFill>
              </a:rPr>
              <a:t>Concept </a:t>
            </a:r>
            <a:r>
              <a:rPr lang="en-US" altLang="zh-CN" dirty="0">
                <a:solidFill>
                  <a:schemeClr val="bg1"/>
                </a:solidFill>
              </a:rPr>
              <a:t>&gt; </a:t>
            </a:r>
            <a:r>
              <a:rPr lang="en-US" altLang="zh-CN" dirty="0" err="1">
                <a:solidFill>
                  <a:schemeClr val="bg1"/>
                </a:solidFill>
              </a:rPr>
              <a:t>NeuroSync</a:t>
            </a:r>
            <a:r>
              <a:rPr lang="en-US" altLang="zh-CN" dirty="0">
                <a:solidFill>
                  <a:schemeClr val="bg1"/>
                </a:solidFill>
              </a:rPr>
              <a:t> &gt; Result &amp; Takeaway</a:t>
            </a:r>
            <a:endParaRPr lang="zh-CN" altLang="en-US" dirty="0">
              <a:solidFill>
                <a:schemeClr val="bg1"/>
              </a:solidFill>
            </a:endParaRPr>
          </a:p>
        </p:txBody>
      </p:sp>
    </p:spTree>
    <p:extLst>
      <p:ext uri="{BB962C8B-B14F-4D97-AF65-F5344CB8AC3E}">
        <p14:creationId xmlns:p14="http://schemas.microsoft.com/office/powerpoint/2010/main" val="1211311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6" grpId="0"/>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7F38A-1DAC-9D39-AAD7-FA2F108331B5}"/>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2755D054-7294-5AFB-DF6C-F39692059B01}"/>
              </a:ext>
            </a:extLst>
          </p:cNvPr>
          <p:cNvSpPr>
            <a:spLocks noGrp="1"/>
          </p:cNvSpPr>
          <p:nvPr>
            <p:ph type="body" sz="quarter" idx="16" hasCustomPrompt="1"/>
          </p:nvPr>
        </p:nvSpPr>
        <p:spPr>
          <a:xfrm>
            <a:off x="2400300" y="1904470"/>
            <a:ext cx="8818033" cy="2400300"/>
          </a:xfrm>
          <a:prstGeom prst="rect">
            <a:avLst/>
          </a:prstGeom>
        </p:spPr>
        <p:txBody>
          <a:bodyPr lIns="102850" tIns="51425" rIns="102850" bIns="51425" anchor="ctr"/>
          <a:lstStyle>
            <a:lvl1pPr algn="l">
              <a:lnSpc>
                <a:spcPct val="200000"/>
              </a:lnSpc>
              <a:defRPr sz="3600" b="0" i="0" u="none" strike="noStrike" spc="0">
                <a:solidFill>
                  <a:srgbClr val="8C3800">
                    <a:alpha val="100000"/>
                  </a:srgbClr>
                </a:solidFill>
                <a:latin typeface="Tahoma"/>
              </a:defRPr>
            </a:lvl1pPr>
          </a:lstStyle>
          <a:p>
            <a:pPr marL="457200" indent="-457200">
              <a:buClr>
                <a:srgbClr val="8C3800"/>
              </a:buClr>
              <a:buFont typeface="+mj-lt"/>
              <a:buAutoNum type="arabicPeriod"/>
            </a:pPr>
            <a:r>
              <a:rPr lang="en-US" altLang="zh-CN" sz="3600" b="0" i="0" u="none" strike="noStrike" dirty="0">
                <a:solidFill>
                  <a:srgbClr val="8C3800"/>
                </a:solidFill>
                <a:latin typeface="Tahoma"/>
                <a:ea typeface="Tahoma"/>
                <a:cs typeface="Tahoma"/>
                <a:sym typeface="Tahoma"/>
              </a:rPr>
              <a:t>Background </a:t>
            </a:r>
            <a:endParaRPr lang="en-US" altLang="zh-CN" dirty="0">
              <a:solidFill>
                <a:srgbClr val="8C3800"/>
              </a:solidFill>
              <a:ea typeface="Tahoma"/>
              <a:cs typeface="Tahoma"/>
              <a:sym typeface="Tahoma"/>
            </a:endParaRPr>
          </a:p>
          <a:p>
            <a:pPr marL="457200" indent="-457200">
              <a:buClr>
                <a:srgbClr val="8C3800"/>
              </a:buClr>
              <a:buFont typeface="+mj-lt"/>
              <a:buAutoNum type="arabicPeriod"/>
            </a:pPr>
            <a:r>
              <a:rPr lang="en-US" altLang="zh-CN" sz="3600" b="0" i="0" u="none" strike="noStrike" dirty="0">
                <a:solidFill>
                  <a:srgbClr val="8C3800"/>
                </a:solidFill>
                <a:latin typeface="Tahoma"/>
                <a:ea typeface="Tahoma"/>
                <a:cs typeface="Tahoma"/>
                <a:sym typeface="Tahoma"/>
              </a:rPr>
              <a:t>Formative Study</a:t>
            </a:r>
          </a:p>
          <a:p>
            <a:pPr marL="457200" indent="-457200">
              <a:buClr>
                <a:srgbClr val="8C3800"/>
              </a:buClr>
              <a:buFont typeface="+mj-lt"/>
              <a:buAutoNum type="arabicPeriod"/>
            </a:pPr>
            <a:r>
              <a:rPr lang="en-US" dirty="0">
                <a:solidFill>
                  <a:srgbClr val="8C3800"/>
                </a:solidFill>
                <a:ea typeface="Tahoma"/>
                <a:cs typeface="Tahoma"/>
                <a:sym typeface="Tahoma"/>
              </a:rPr>
              <a:t>Concept</a:t>
            </a:r>
          </a:p>
          <a:p>
            <a:pPr marL="457200" indent="-457200">
              <a:buClr>
                <a:srgbClr val="8C3800"/>
              </a:buClr>
              <a:buFont typeface="+mj-lt"/>
              <a:buAutoNum type="arabicPeriod"/>
            </a:pPr>
            <a:r>
              <a:rPr lang="en-US" dirty="0" err="1">
                <a:solidFill>
                  <a:srgbClr val="8C3800"/>
                </a:solidFill>
                <a:ea typeface="Tahoma"/>
                <a:cs typeface="Tahoma"/>
                <a:sym typeface="Tahoma"/>
              </a:rPr>
              <a:t>NeuroSync</a:t>
            </a:r>
            <a:endParaRPr lang="en-US" sz="3600" b="0" i="0" u="none" strike="noStrike" dirty="0">
              <a:solidFill>
                <a:srgbClr val="8C3800"/>
              </a:solidFill>
              <a:latin typeface="Tahoma"/>
              <a:ea typeface="Tahoma"/>
              <a:cs typeface="Tahoma"/>
              <a:sym typeface="Tahoma"/>
            </a:endParaRPr>
          </a:p>
          <a:p>
            <a:pPr marL="457200" indent="-457200">
              <a:buClr>
                <a:srgbClr val="8C3800"/>
              </a:buClr>
              <a:buFont typeface="+mj-lt"/>
              <a:buAutoNum type="arabicPeriod"/>
            </a:pPr>
            <a:r>
              <a:rPr lang="en-US" dirty="0">
                <a:solidFill>
                  <a:srgbClr val="8C3800"/>
                </a:solidFill>
                <a:ea typeface="Tahoma"/>
                <a:cs typeface="Tahoma"/>
                <a:sym typeface="Tahoma"/>
              </a:rPr>
              <a:t>Result and Takeaway</a:t>
            </a:r>
            <a:endParaRPr lang="en-US" sz="3600" b="0" i="0" u="none" strike="noStrike" dirty="0">
              <a:solidFill>
                <a:srgbClr val="8C3800"/>
              </a:solidFill>
              <a:latin typeface="Tahoma"/>
              <a:ea typeface="Tahoma"/>
              <a:cs typeface="Tahoma"/>
              <a:sym typeface="Tahoma"/>
            </a:endParaRPr>
          </a:p>
        </p:txBody>
      </p:sp>
      <p:sp>
        <p:nvSpPr>
          <p:cNvPr id="3" name="AutoShape 3">
            <a:extLst>
              <a:ext uri="{FF2B5EF4-FFF2-40B4-BE49-F238E27FC236}">
                <a16:creationId xmlns:a16="http://schemas.microsoft.com/office/drawing/2014/main" id="{DE385C8A-CF87-7358-18C5-0BF876E2BE23}"/>
              </a:ext>
            </a:extLst>
          </p:cNvPr>
          <p:cNvSpPr/>
          <p:nvPr/>
        </p:nvSpPr>
        <p:spPr>
          <a:xfrm>
            <a:off x="10863893" y="366714"/>
            <a:ext cx="623888" cy="1150418"/>
          </a:xfrm>
          <a:prstGeom prst="rect">
            <a:avLst/>
          </a:prstGeom>
          <a:solidFill>
            <a:srgbClr val="FFFFFF">
              <a:alpha val="80000"/>
            </a:srgbClr>
          </a:solidFill>
          <a:ln w="12700" cap="flat">
            <a:noFill/>
            <a:prstDash val="solid"/>
          </a:ln>
        </p:spPr>
        <p:txBody>
          <a:bodyPr lIns="91440" tIns="45720" rIns="91440" bIns="45720" rtlCol="0" anchor="ctr"/>
          <a:lstStyle/>
          <a:p>
            <a:pPr algn="ctr">
              <a:defRPr/>
            </a:pPr>
            <a:endParaRPr/>
          </a:p>
        </p:txBody>
      </p:sp>
      <p:sp>
        <p:nvSpPr>
          <p:cNvPr id="5" name="AutoShape 4">
            <a:extLst>
              <a:ext uri="{FF2B5EF4-FFF2-40B4-BE49-F238E27FC236}">
                <a16:creationId xmlns:a16="http://schemas.microsoft.com/office/drawing/2014/main" id="{EE94A690-94EA-6AF5-A00D-B8BE47C4951F}"/>
              </a:ext>
            </a:extLst>
          </p:cNvPr>
          <p:cNvSpPr/>
          <p:nvPr/>
        </p:nvSpPr>
        <p:spPr>
          <a:xfrm>
            <a:off x="2400299" y="669431"/>
            <a:ext cx="8606367" cy="3263940"/>
          </a:xfrm>
          <a:prstGeom prst="rect">
            <a:avLst/>
          </a:prstGeom>
          <a:solidFill>
            <a:srgbClr val="FFFFFF">
              <a:alpha val="70000"/>
            </a:srgbClr>
          </a:solidFill>
          <a:ln w="12700" cap="flat">
            <a:noFill/>
            <a:prstDash val="solid"/>
          </a:ln>
        </p:spPr>
        <p:txBody>
          <a:bodyPr lIns="91440" tIns="45720" rIns="91440" bIns="45720" rtlCol="0" anchor="ctr"/>
          <a:lstStyle/>
          <a:p>
            <a:pPr algn="ctr">
              <a:defRPr/>
            </a:pPr>
            <a:endParaRPr dirty="0"/>
          </a:p>
        </p:txBody>
      </p:sp>
      <p:sp>
        <p:nvSpPr>
          <p:cNvPr id="4" name="AutoShape 4">
            <a:extLst>
              <a:ext uri="{FF2B5EF4-FFF2-40B4-BE49-F238E27FC236}">
                <a16:creationId xmlns:a16="http://schemas.microsoft.com/office/drawing/2014/main" id="{BAC5ADE4-24AC-29B1-80A0-3103CE8C1278}"/>
              </a:ext>
            </a:extLst>
          </p:cNvPr>
          <p:cNvSpPr/>
          <p:nvPr/>
        </p:nvSpPr>
        <p:spPr>
          <a:xfrm>
            <a:off x="2400300" y="4927600"/>
            <a:ext cx="8606367" cy="792906"/>
          </a:xfrm>
          <a:prstGeom prst="rect">
            <a:avLst/>
          </a:prstGeom>
          <a:solidFill>
            <a:srgbClr val="FFFFFF">
              <a:alpha val="70000"/>
            </a:srgbClr>
          </a:solidFill>
          <a:ln w="12700" cap="flat">
            <a:noFill/>
            <a:prstDash val="solid"/>
          </a:ln>
        </p:spPr>
        <p:txBody>
          <a:bodyPr lIns="91440" tIns="45720" rIns="91440" bIns="45720" rtlCol="0" anchor="ctr"/>
          <a:lstStyle/>
          <a:p>
            <a:pPr algn="ctr">
              <a:defRPr/>
            </a:pPr>
            <a:endParaRPr dirty="0"/>
          </a:p>
        </p:txBody>
      </p:sp>
    </p:spTree>
    <p:extLst>
      <p:ext uri="{BB962C8B-B14F-4D97-AF65-F5344CB8AC3E}">
        <p14:creationId xmlns:p14="http://schemas.microsoft.com/office/powerpoint/2010/main" val="14591737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DB165F-6679-E4CA-49B7-6FA492DFDA34}"/>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42069153-682A-30C2-852A-3493A654248E}"/>
              </a:ext>
            </a:extLst>
          </p:cNvPr>
          <p:cNvSpPr>
            <a:spLocks noGrp="1"/>
          </p:cNvSpPr>
          <p:nvPr>
            <p:ph type="body" sz="quarter" idx="10" hasCustomPrompt="1"/>
          </p:nvPr>
        </p:nvSpPr>
        <p:spPr>
          <a:xfrm>
            <a:off x="0" y="127231"/>
            <a:ext cx="10988782" cy="660017"/>
          </a:xfrm>
          <a:prstGeom prst="rect">
            <a:avLst/>
          </a:prstGeom>
        </p:spPr>
        <p:txBody>
          <a:bodyPr lIns="72000" tIns="36000" rIns="72000" bIns="36000" anchor="b"/>
          <a:lstStyle>
            <a:lvl1pPr algn="l">
              <a:lnSpc>
                <a:spcPct val="100000"/>
              </a:lnSpc>
              <a:defRPr sz="3500" b="0" i="0" u="none" strike="noStrike" spc="0">
                <a:solidFill>
                  <a:srgbClr val="80563A">
                    <a:alpha val="100000"/>
                  </a:srgbClr>
                </a:solidFill>
                <a:latin typeface="Tahoma"/>
              </a:defRPr>
            </a:lvl1pPr>
          </a:lstStyle>
          <a:p>
            <a:pPr marL="91440" algn="just">
              <a:buClr>
                <a:srgbClr val="1D3160"/>
              </a:buClr>
            </a:pPr>
            <a:r>
              <a:rPr lang="en-US" altLang="zh-CN" sz="3600" dirty="0">
                <a:solidFill>
                  <a:srgbClr val="80563A"/>
                </a:solidFill>
                <a:ea typeface="Tahoma"/>
                <a:cs typeface="Tahoma"/>
                <a:sym typeface="Tahoma"/>
              </a:rPr>
              <a:t>Overview of NeuroSync</a:t>
            </a:r>
          </a:p>
        </p:txBody>
      </p:sp>
      <p:sp>
        <p:nvSpPr>
          <p:cNvPr id="8" name="AutoShape 9">
            <a:extLst>
              <a:ext uri="{FF2B5EF4-FFF2-40B4-BE49-F238E27FC236}">
                <a16:creationId xmlns:a16="http://schemas.microsoft.com/office/drawing/2014/main" id="{C56C091E-BA22-DBC0-EB30-296E5DB832FA}"/>
              </a:ext>
            </a:extLst>
          </p:cNvPr>
          <p:cNvSpPr/>
          <p:nvPr/>
        </p:nvSpPr>
        <p:spPr>
          <a:xfrm>
            <a:off x="10499394" y="6169223"/>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15/31</a:t>
            </a:r>
            <a:endParaRPr lang="en-US" altLang="zh-CN" sz="1100" dirty="0"/>
          </a:p>
        </p:txBody>
      </p:sp>
      <p:sp>
        <p:nvSpPr>
          <p:cNvPr id="15" name="AutoShape 2">
            <a:extLst>
              <a:ext uri="{FF2B5EF4-FFF2-40B4-BE49-F238E27FC236}">
                <a16:creationId xmlns:a16="http://schemas.microsoft.com/office/drawing/2014/main" id="{F552FD16-B6F0-E2E0-BABE-292D9C8992FF}"/>
              </a:ext>
            </a:extLst>
          </p:cNvPr>
          <p:cNvSpPr txBox="1">
            <a:spLocks/>
          </p:cNvSpPr>
          <p:nvPr/>
        </p:nvSpPr>
        <p:spPr>
          <a:xfrm>
            <a:off x="164993" y="565278"/>
            <a:ext cx="5724525" cy="425178"/>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dist">
              <a:buClr>
                <a:srgbClr val="1D3160"/>
              </a:buClr>
            </a:pPr>
            <a:endParaRPr lang="en-US" sz="1700" dirty="0">
              <a:solidFill>
                <a:srgbClr val="80563A"/>
              </a:solidFill>
              <a:ea typeface="Tahoma"/>
              <a:cs typeface="Tahoma"/>
              <a:sym typeface="Tahoma"/>
            </a:endParaRPr>
          </a:p>
        </p:txBody>
      </p:sp>
      <p:pic>
        <p:nvPicPr>
          <p:cNvPr id="14" name="图片 13">
            <a:extLst>
              <a:ext uri="{FF2B5EF4-FFF2-40B4-BE49-F238E27FC236}">
                <a16:creationId xmlns:a16="http://schemas.microsoft.com/office/drawing/2014/main" id="{2C5A94DA-704F-6ED3-6C95-2BDB9C9DEAD8}"/>
              </a:ext>
            </a:extLst>
          </p:cNvPr>
          <p:cNvPicPr>
            <a:picLocks noChangeAspect="1"/>
          </p:cNvPicPr>
          <p:nvPr/>
        </p:nvPicPr>
        <p:blipFill>
          <a:blip r:embed="rId3"/>
          <a:stretch>
            <a:fillRect/>
          </a:stretch>
        </p:blipFill>
        <p:spPr>
          <a:xfrm>
            <a:off x="542031" y="1885293"/>
            <a:ext cx="9957363" cy="2900025"/>
          </a:xfrm>
          <a:prstGeom prst="rect">
            <a:avLst/>
          </a:prstGeom>
        </p:spPr>
      </p:pic>
      <p:sp>
        <p:nvSpPr>
          <p:cNvPr id="17" name="AutoShape 2">
            <a:extLst>
              <a:ext uri="{FF2B5EF4-FFF2-40B4-BE49-F238E27FC236}">
                <a16:creationId xmlns:a16="http://schemas.microsoft.com/office/drawing/2014/main" id="{4B883981-BC44-CC75-A510-61D553797C5F}"/>
              </a:ext>
            </a:extLst>
          </p:cNvPr>
          <p:cNvSpPr txBox="1">
            <a:spLocks/>
          </p:cNvSpPr>
          <p:nvPr/>
        </p:nvSpPr>
        <p:spPr>
          <a:xfrm>
            <a:off x="199632" y="4366875"/>
            <a:ext cx="11119635" cy="1460131"/>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34340" indent="-342900" algn="just">
              <a:buClr>
                <a:srgbClr val="1D3160"/>
              </a:buClr>
              <a:buAutoNum type="arabicParenBoth"/>
            </a:pPr>
            <a:endParaRPr lang="en-US" altLang="zh-CN" sz="1800" dirty="0">
              <a:solidFill>
                <a:srgbClr val="80563A"/>
              </a:solidFill>
              <a:ea typeface="Tahoma"/>
              <a:cs typeface="Tahoma"/>
              <a:sym typeface="Tahoma"/>
            </a:endParaRPr>
          </a:p>
        </p:txBody>
      </p:sp>
      <p:sp>
        <p:nvSpPr>
          <p:cNvPr id="2" name="文本框 1">
            <a:extLst>
              <a:ext uri="{FF2B5EF4-FFF2-40B4-BE49-F238E27FC236}">
                <a16:creationId xmlns:a16="http://schemas.microsoft.com/office/drawing/2014/main" id="{1ABD31FA-2C9C-66CC-4DD1-0839E03806B9}"/>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b="1" dirty="0" err="1">
                <a:solidFill>
                  <a:schemeClr val="bg1"/>
                </a:solidFill>
              </a:rPr>
              <a:t>NeuroSync</a:t>
            </a:r>
            <a:r>
              <a:rPr lang="en-US" altLang="zh-CN" b="1" dirty="0">
                <a:solidFill>
                  <a:schemeClr val="bg1"/>
                </a:solidFill>
              </a:rPr>
              <a:t> </a:t>
            </a:r>
            <a:r>
              <a:rPr lang="en-US" altLang="zh-CN" dirty="0">
                <a:solidFill>
                  <a:schemeClr val="bg1"/>
                </a:solidFill>
              </a:rPr>
              <a:t>&gt; Result &amp; Takeaway</a:t>
            </a:r>
            <a:endParaRPr lang="zh-CN" altLang="en-US" dirty="0">
              <a:solidFill>
                <a:schemeClr val="bg1"/>
              </a:solidFill>
            </a:endParaRPr>
          </a:p>
        </p:txBody>
      </p:sp>
    </p:spTree>
    <p:extLst>
      <p:ext uri="{BB962C8B-B14F-4D97-AF65-F5344CB8AC3E}">
        <p14:creationId xmlns:p14="http://schemas.microsoft.com/office/powerpoint/2010/main" val="1329016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BCF16B-471B-2494-CB9E-795DB6DA1990}"/>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D06DB0FA-17EF-D6A5-6A2A-6DF8B3B1E982}"/>
              </a:ext>
            </a:extLst>
          </p:cNvPr>
          <p:cNvSpPr>
            <a:spLocks noGrp="1"/>
          </p:cNvSpPr>
          <p:nvPr>
            <p:ph type="body" sz="quarter" idx="10" hasCustomPrompt="1"/>
          </p:nvPr>
        </p:nvSpPr>
        <p:spPr>
          <a:xfrm>
            <a:off x="164993" y="286118"/>
            <a:ext cx="10988782" cy="660017"/>
          </a:xfrm>
          <a:prstGeom prst="rect">
            <a:avLst/>
          </a:prstGeom>
        </p:spPr>
        <p:txBody>
          <a:bodyPr lIns="72000" tIns="36000" rIns="72000" bIns="36000" anchor="b"/>
          <a:lstStyle>
            <a:lvl1pPr algn="l">
              <a:lnSpc>
                <a:spcPct val="100000"/>
              </a:lnSpc>
              <a:defRPr sz="3500" b="0" i="0" u="none" strike="noStrike" spc="0">
                <a:solidFill>
                  <a:srgbClr val="80563A">
                    <a:alpha val="100000"/>
                  </a:srgbClr>
                </a:solidFill>
                <a:latin typeface="Tahoma"/>
              </a:defRPr>
            </a:lvl1pPr>
          </a:lstStyle>
          <a:p>
            <a:r>
              <a:rPr lang="en-US" altLang="zh-CN" dirty="0"/>
              <a:t>UI - Graph Based Interaction</a:t>
            </a:r>
          </a:p>
        </p:txBody>
      </p:sp>
      <p:sp>
        <p:nvSpPr>
          <p:cNvPr id="8" name="AutoShape 9">
            <a:extLst>
              <a:ext uri="{FF2B5EF4-FFF2-40B4-BE49-F238E27FC236}">
                <a16:creationId xmlns:a16="http://schemas.microsoft.com/office/drawing/2014/main" id="{AC647A72-EF58-2EA5-CE55-110C1742A7D1}"/>
              </a:ext>
            </a:extLst>
          </p:cNvPr>
          <p:cNvSpPr/>
          <p:nvPr/>
        </p:nvSpPr>
        <p:spPr>
          <a:xfrm>
            <a:off x="10499394" y="6169223"/>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16</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4" name="文本框 3">
            <a:extLst>
              <a:ext uri="{FF2B5EF4-FFF2-40B4-BE49-F238E27FC236}">
                <a16:creationId xmlns:a16="http://schemas.microsoft.com/office/drawing/2014/main" id="{AD76A994-6971-6829-3594-6DAC867A4AA2}"/>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b="1" dirty="0" err="1">
                <a:solidFill>
                  <a:schemeClr val="bg1"/>
                </a:solidFill>
              </a:rPr>
              <a:t>NeuroSync</a:t>
            </a:r>
            <a:r>
              <a:rPr lang="en-US" altLang="zh-CN" b="1" dirty="0">
                <a:solidFill>
                  <a:schemeClr val="bg1"/>
                </a:solidFill>
              </a:rPr>
              <a:t> </a:t>
            </a:r>
            <a:r>
              <a:rPr lang="en-US" altLang="zh-CN" dirty="0">
                <a:solidFill>
                  <a:schemeClr val="bg1"/>
                </a:solidFill>
              </a:rPr>
              <a:t>&gt; Result &amp; Takeaway</a:t>
            </a:r>
            <a:endParaRPr lang="zh-CN" altLang="en-US" dirty="0">
              <a:solidFill>
                <a:schemeClr val="bg1"/>
              </a:solidFill>
            </a:endParaRPr>
          </a:p>
        </p:txBody>
      </p:sp>
      <p:pic>
        <p:nvPicPr>
          <p:cNvPr id="7" name="图片 6">
            <a:extLst>
              <a:ext uri="{FF2B5EF4-FFF2-40B4-BE49-F238E27FC236}">
                <a16:creationId xmlns:a16="http://schemas.microsoft.com/office/drawing/2014/main" id="{C8AF8B02-CC26-4CDC-4EAC-5399A9A45C90}"/>
              </a:ext>
            </a:extLst>
          </p:cNvPr>
          <p:cNvPicPr>
            <a:picLocks noChangeAspect="1"/>
          </p:cNvPicPr>
          <p:nvPr/>
        </p:nvPicPr>
        <p:blipFill>
          <a:blip r:embed="rId3"/>
          <a:stretch>
            <a:fillRect/>
          </a:stretch>
        </p:blipFill>
        <p:spPr>
          <a:xfrm>
            <a:off x="542031" y="2218668"/>
            <a:ext cx="9957363" cy="2900025"/>
          </a:xfrm>
          <a:prstGeom prst="rect">
            <a:avLst/>
          </a:prstGeom>
        </p:spPr>
      </p:pic>
      <p:sp>
        <p:nvSpPr>
          <p:cNvPr id="9" name="矩形 8">
            <a:extLst>
              <a:ext uri="{FF2B5EF4-FFF2-40B4-BE49-F238E27FC236}">
                <a16:creationId xmlns:a16="http://schemas.microsoft.com/office/drawing/2014/main" id="{8211D9A7-3536-6BCC-35A2-8CFB70CC2CFD}"/>
              </a:ext>
            </a:extLst>
          </p:cNvPr>
          <p:cNvSpPr/>
          <p:nvPr/>
        </p:nvSpPr>
        <p:spPr>
          <a:xfrm>
            <a:off x="409430" y="2065062"/>
            <a:ext cx="2797320" cy="321496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AutoShape 2">
            <a:extLst>
              <a:ext uri="{FF2B5EF4-FFF2-40B4-BE49-F238E27FC236}">
                <a16:creationId xmlns:a16="http://schemas.microsoft.com/office/drawing/2014/main" id="{5934D657-67A1-0A1F-1BA1-1F3C5CACD9A9}"/>
              </a:ext>
            </a:extLst>
          </p:cNvPr>
          <p:cNvSpPr txBox="1">
            <a:spLocks/>
          </p:cNvSpPr>
          <p:nvPr/>
        </p:nvSpPr>
        <p:spPr>
          <a:xfrm>
            <a:off x="44305" y="1014532"/>
            <a:ext cx="11109470" cy="781716"/>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80563A"/>
                </a:solidFill>
                <a:ea typeface="Tahoma"/>
                <a:cs typeface="Tahoma"/>
                <a:sym typeface="Tahoma"/>
              </a:rPr>
              <a:t>User Interface</a:t>
            </a:r>
          </a:p>
          <a:p>
            <a:pPr marL="91440" algn="just">
              <a:buClr>
                <a:srgbClr val="1D3160"/>
              </a:buClr>
            </a:pPr>
            <a:r>
              <a:rPr lang="en-US" altLang="zh-CN" sz="1800" dirty="0">
                <a:solidFill>
                  <a:srgbClr val="1D3160"/>
                </a:solidFill>
                <a:ea typeface="Tahoma"/>
                <a:cs typeface="Tahoma"/>
                <a:sym typeface="Tahoma"/>
              </a:rPr>
              <a:t>-&gt; </a:t>
            </a:r>
            <a:r>
              <a:rPr lang="en-US" altLang="zh-CN" sz="1800" b="1" i="1" u="sng" dirty="0">
                <a:solidFill>
                  <a:srgbClr val="1D3160"/>
                </a:solidFill>
                <a:ea typeface="Tahoma"/>
                <a:cs typeface="Tahoma"/>
                <a:sym typeface="Tahoma"/>
              </a:rPr>
              <a:t>We build the whole UI and modification methods to </a:t>
            </a:r>
            <a:r>
              <a:rPr lang="en-US" altLang="zh-CN" sz="1800" b="1" i="1" u="sng" dirty="0" err="1">
                <a:solidFill>
                  <a:srgbClr val="1D3160"/>
                </a:solidFill>
                <a:ea typeface="Tahoma"/>
                <a:cs typeface="Tahoma"/>
                <a:sym typeface="Tahoma"/>
              </a:rPr>
              <a:t>implementate</a:t>
            </a:r>
            <a:r>
              <a:rPr lang="en-US" altLang="zh-CN" sz="1800" b="1" i="1" u="sng" dirty="0">
                <a:solidFill>
                  <a:srgbClr val="1D3160"/>
                </a:solidFill>
                <a:ea typeface="Tahoma"/>
                <a:cs typeface="Tahoma"/>
                <a:sym typeface="Tahoma"/>
              </a:rPr>
              <a:t> the framework and support DC1. </a:t>
            </a:r>
          </a:p>
        </p:txBody>
      </p:sp>
    </p:spTree>
    <p:extLst>
      <p:ext uri="{BB962C8B-B14F-4D97-AF65-F5344CB8AC3E}">
        <p14:creationId xmlns:p14="http://schemas.microsoft.com/office/powerpoint/2010/main" val="4204686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95B48C-49F2-A108-4A2D-A46AEF16553E}"/>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1F35D57B-9993-D66E-32B2-35D1C6D9F25E}"/>
              </a:ext>
            </a:extLst>
          </p:cNvPr>
          <p:cNvSpPr>
            <a:spLocks noGrp="1"/>
          </p:cNvSpPr>
          <p:nvPr>
            <p:ph type="body" sz="quarter" idx="10" hasCustomPrompt="1"/>
          </p:nvPr>
        </p:nvSpPr>
        <p:spPr>
          <a:xfrm>
            <a:off x="164993" y="91385"/>
            <a:ext cx="10988782" cy="660017"/>
          </a:xfrm>
          <a:prstGeom prst="rect">
            <a:avLst/>
          </a:prstGeom>
        </p:spPr>
        <p:txBody>
          <a:bodyPr lIns="72000" tIns="36000" rIns="72000" bIns="36000" anchor="b"/>
          <a:lstStyle>
            <a:lvl1pPr algn="l">
              <a:lnSpc>
                <a:spcPct val="100000"/>
              </a:lnSpc>
              <a:defRPr sz="3500" b="0" i="0" u="none" strike="noStrike" spc="0">
                <a:solidFill>
                  <a:srgbClr val="80563A">
                    <a:alpha val="100000"/>
                  </a:srgbClr>
                </a:solidFill>
                <a:latin typeface="Tahoma"/>
              </a:defRPr>
            </a:lvl1pPr>
          </a:lstStyle>
          <a:p>
            <a:r>
              <a:rPr lang="en-US" altLang="zh-CN" dirty="0"/>
              <a:t>UI - Graph Based Interaction</a:t>
            </a:r>
          </a:p>
        </p:txBody>
      </p:sp>
      <p:sp>
        <p:nvSpPr>
          <p:cNvPr id="8" name="AutoShape 9">
            <a:extLst>
              <a:ext uri="{FF2B5EF4-FFF2-40B4-BE49-F238E27FC236}">
                <a16:creationId xmlns:a16="http://schemas.microsoft.com/office/drawing/2014/main" id="{096F9C88-D337-DDFC-F52B-25B2E6B3A9C6}"/>
              </a:ext>
            </a:extLst>
          </p:cNvPr>
          <p:cNvSpPr/>
          <p:nvPr/>
        </p:nvSpPr>
        <p:spPr>
          <a:xfrm>
            <a:off x="10499394" y="6169223"/>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17</a:t>
            </a:r>
            <a:r>
              <a:rPr lang="en-US" altLang="zh-CN" sz="1400" b="0" i="0" u="none" strike="noStrike" dirty="0">
                <a:solidFill>
                  <a:srgbClr val="80563A"/>
                </a:solidFill>
                <a:latin typeface="Tahoma"/>
                <a:ea typeface="Tahoma"/>
                <a:cs typeface="Tahoma"/>
                <a:sym typeface="Tahoma"/>
              </a:rPr>
              <a:t>/31</a:t>
            </a:r>
            <a:endParaRPr lang="en-US" altLang="zh-CN" sz="1100" dirty="0"/>
          </a:p>
        </p:txBody>
      </p:sp>
      <p:pic>
        <p:nvPicPr>
          <p:cNvPr id="4" name="图片 3">
            <a:extLst>
              <a:ext uri="{FF2B5EF4-FFF2-40B4-BE49-F238E27FC236}">
                <a16:creationId xmlns:a16="http://schemas.microsoft.com/office/drawing/2014/main" id="{B0082CC6-8D4E-BB07-4E1E-4B556BE6536D}"/>
              </a:ext>
            </a:extLst>
          </p:cNvPr>
          <p:cNvPicPr>
            <a:picLocks noChangeAspect="1"/>
          </p:cNvPicPr>
          <p:nvPr/>
        </p:nvPicPr>
        <p:blipFill>
          <a:blip r:embed="rId3"/>
          <a:stretch>
            <a:fillRect/>
          </a:stretch>
        </p:blipFill>
        <p:spPr>
          <a:xfrm>
            <a:off x="1572506" y="776081"/>
            <a:ext cx="8085844" cy="5299088"/>
          </a:xfrm>
          <a:prstGeom prst="rect">
            <a:avLst/>
          </a:prstGeom>
        </p:spPr>
      </p:pic>
      <p:sp>
        <p:nvSpPr>
          <p:cNvPr id="5" name="文本框 4">
            <a:extLst>
              <a:ext uri="{FF2B5EF4-FFF2-40B4-BE49-F238E27FC236}">
                <a16:creationId xmlns:a16="http://schemas.microsoft.com/office/drawing/2014/main" id="{C7BC7AAB-EA67-EDD3-E6D5-60C8168AF23D}"/>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b="1" dirty="0" err="1">
                <a:solidFill>
                  <a:schemeClr val="bg1"/>
                </a:solidFill>
              </a:rPr>
              <a:t>NeuroSync</a:t>
            </a:r>
            <a:r>
              <a:rPr lang="en-US" altLang="zh-CN" b="1" dirty="0">
                <a:solidFill>
                  <a:schemeClr val="bg1"/>
                </a:solidFill>
              </a:rPr>
              <a:t> </a:t>
            </a:r>
            <a:r>
              <a:rPr lang="en-US" altLang="zh-CN" dirty="0">
                <a:solidFill>
                  <a:schemeClr val="bg1"/>
                </a:solidFill>
              </a:rPr>
              <a:t>&gt; Result &amp; Takeaway</a:t>
            </a:r>
            <a:endParaRPr lang="zh-CN" altLang="en-US" dirty="0">
              <a:solidFill>
                <a:schemeClr val="bg1"/>
              </a:solidFill>
            </a:endParaRPr>
          </a:p>
        </p:txBody>
      </p:sp>
    </p:spTree>
    <p:extLst>
      <p:ext uri="{BB962C8B-B14F-4D97-AF65-F5344CB8AC3E}">
        <p14:creationId xmlns:p14="http://schemas.microsoft.com/office/powerpoint/2010/main" val="27541237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A40886-A19A-A583-94C0-706672E2C3E3}"/>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8808B227-32AA-06A4-BC1D-E681B35FE9B0}"/>
              </a:ext>
            </a:extLst>
          </p:cNvPr>
          <p:cNvSpPr>
            <a:spLocks noGrp="1"/>
          </p:cNvSpPr>
          <p:nvPr>
            <p:ph type="body" sz="quarter" idx="10" hasCustomPrompt="1"/>
          </p:nvPr>
        </p:nvSpPr>
        <p:spPr>
          <a:xfrm>
            <a:off x="164993" y="310635"/>
            <a:ext cx="10988782" cy="660017"/>
          </a:xfrm>
          <a:prstGeom prst="rect">
            <a:avLst/>
          </a:prstGeom>
        </p:spPr>
        <p:txBody>
          <a:bodyPr lIns="72000" tIns="36000" rIns="72000" bIns="36000" anchor="b"/>
          <a:lstStyle>
            <a:lvl1pPr algn="l">
              <a:lnSpc>
                <a:spcPct val="100000"/>
              </a:lnSpc>
              <a:defRPr sz="3500" b="0" i="0" u="none" strike="noStrike" spc="0">
                <a:solidFill>
                  <a:srgbClr val="80563A">
                    <a:alpha val="100000"/>
                  </a:srgbClr>
                </a:solidFill>
                <a:latin typeface="Tahoma"/>
              </a:defRPr>
            </a:lvl1pPr>
          </a:lstStyle>
          <a:p>
            <a:r>
              <a:rPr lang="en-US" altLang="zh-CN" dirty="0"/>
              <a:t>UI - Graph Based Interaction</a:t>
            </a:r>
          </a:p>
        </p:txBody>
      </p:sp>
      <p:sp>
        <p:nvSpPr>
          <p:cNvPr id="8" name="AutoShape 9">
            <a:extLst>
              <a:ext uri="{FF2B5EF4-FFF2-40B4-BE49-F238E27FC236}">
                <a16:creationId xmlns:a16="http://schemas.microsoft.com/office/drawing/2014/main" id="{9EC51071-F4B2-61A9-A3D6-E7F924744E97}"/>
              </a:ext>
            </a:extLst>
          </p:cNvPr>
          <p:cNvSpPr/>
          <p:nvPr/>
        </p:nvSpPr>
        <p:spPr>
          <a:xfrm>
            <a:off x="10499394" y="6169223"/>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18</a:t>
            </a:r>
            <a:r>
              <a:rPr lang="en-US" altLang="zh-CN" sz="1400" b="0" i="0" u="none" strike="noStrike" dirty="0">
                <a:solidFill>
                  <a:srgbClr val="80563A"/>
                </a:solidFill>
                <a:latin typeface="Tahoma"/>
                <a:ea typeface="Tahoma"/>
                <a:cs typeface="Tahoma"/>
                <a:sym typeface="Tahoma"/>
              </a:rPr>
              <a:t>/31</a:t>
            </a:r>
            <a:endParaRPr lang="en-US" altLang="zh-CN" sz="1100" dirty="0"/>
          </a:p>
        </p:txBody>
      </p:sp>
      <p:pic>
        <p:nvPicPr>
          <p:cNvPr id="20" name="图片 19">
            <a:extLst>
              <a:ext uri="{FF2B5EF4-FFF2-40B4-BE49-F238E27FC236}">
                <a16:creationId xmlns:a16="http://schemas.microsoft.com/office/drawing/2014/main" id="{403DA47D-F00E-80CD-5531-4585DCDBE5ED}"/>
              </a:ext>
            </a:extLst>
          </p:cNvPr>
          <p:cNvPicPr>
            <a:picLocks noChangeAspect="1"/>
          </p:cNvPicPr>
          <p:nvPr/>
        </p:nvPicPr>
        <p:blipFill>
          <a:blip r:embed="rId2"/>
          <a:stretch>
            <a:fillRect/>
          </a:stretch>
        </p:blipFill>
        <p:spPr>
          <a:xfrm>
            <a:off x="452437" y="1166863"/>
            <a:ext cx="10614025" cy="4466941"/>
          </a:xfrm>
          <a:prstGeom prst="rect">
            <a:avLst/>
          </a:prstGeom>
        </p:spPr>
      </p:pic>
      <p:sp>
        <p:nvSpPr>
          <p:cNvPr id="2" name="文本框 1">
            <a:extLst>
              <a:ext uri="{FF2B5EF4-FFF2-40B4-BE49-F238E27FC236}">
                <a16:creationId xmlns:a16="http://schemas.microsoft.com/office/drawing/2014/main" id="{F8605029-B6F1-F4D4-1784-C118DCBB4F3F}"/>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b="1" dirty="0" err="1">
                <a:solidFill>
                  <a:schemeClr val="bg1"/>
                </a:solidFill>
              </a:rPr>
              <a:t>NeuroSync</a:t>
            </a:r>
            <a:r>
              <a:rPr lang="en-US" altLang="zh-CN" b="1" dirty="0">
                <a:solidFill>
                  <a:schemeClr val="bg1"/>
                </a:solidFill>
              </a:rPr>
              <a:t> </a:t>
            </a:r>
            <a:r>
              <a:rPr lang="en-US" altLang="zh-CN" dirty="0">
                <a:solidFill>
                  <a:schemeClr val="bg1"/>
                </a:solidFill>
              </a:rPr>
              <a:t>&gt; Result &amp; Takeaway</a:t>
            </a:r>
            <a:endParaRPr lang="zh-CN" altLang="en-US" dirty="0">
              <a:solidFill>
                <a:schemeClr val="bg1"/>
              </a:solidFill>
            </a:endParaRPr>
          </a:p>
        </p:txBody>
      </p:sp>
    </p:spTree>
    <p:extLst>
      <p:ext uri="{BB962C8B-B14F-4D97-AF65-F5344CB8AC3E}">
        <p14:creationId xmlns:p14="http://schemas.microsoft.com/office/powerpoint/2010/main" val="550109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17D98B9F-F9EE-4347-A465-30F44528EAE7}"/>
              </a:ext>
            </a:extLst>
          </p:cNvPr>
          <p:cNvSpPr>
            <a:spLocks noGrp="1"/>
          </p:cNvSpPr>
          <p:nvPr>
            <p:ph type="body" sz="quarter" idx="5"/>
          </p:nvPr>
        </p:nvSpPr>
        <p:spPr/>
        <p:txBody>
          <a:bodyPr/>
          <a:lstStyle/>
          <a:p>
            <a:endParaRPr lang="zh-CN" altLang="en-US"/>
          </a:p>
        </p:txBody>
      </p:sp>
      <p:sp>
        <p:nvSpPr>
          <p:cNvPr id="3" name="文本占位符 2">
            <a:extLst>
              <a:ext uri="{FF2B5EF4-FFF2-40B4-BE49-F238E27FC236}">
                <a16:creationId xmlns:a16="http://schemas.microsoft.com/office/drawing/2014/main" id="{8E1C6FA1-927E-6C41-23A6-4368C71BEFCD}"/>
              </a:ext>
            </a:extLst>
          </p:cNvPr>
          <p:cNvSpPr>
            <a:spLocks noGrp="1"/>
          </p:cNvSpPr>
          <p:nvPr>
            <p:ph type="body" sz="quarter" idx="6"/>
          </p:nvPr>
        </p:nvSpPr>
        <p:spPr/>
        <p:txBody>
          <a:bodyPr/>
          <a:lstStyle/>
          <a:p>
            <a:endParaRPr lang="zh-CN" altLang="en-US"/>
          </a:p>
        </p:txBody>
      </p:sp>
    </p:spTree>
    <p:extLst>
      <p:ext uri="{BB962C8B-B14F-4D97-AF65-F5344CB8AC3E}">
        <p14:creationId xmlns:p14="http://schemas.microsoft.com/office/powerpoint/2010/main" val="35488158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3">
            <a:extLst>
              <a:ext uri="{FF2B5EF4-FFF2-40B4-BE49-F238E27FC236}">
                <a16:creationId xmlns:a16="http://schemas.microsoft.com/office/drawing/2014/main" id="{6AAB7742-BF9D-FD4C-6AC4-3B13020324F5}"/>
              </a:ext>
            </a:extLst>
          </p:cNvPr>
          <p:cNvSpPr txBox="1">
            <a:spLocks/>
          </p:cNvSpPr>
          <p:nvPr/>
        </p:nvSpPr>
        <p:spPr>
          <a:xfrm>
            <a:off x="164993" y="286118"/>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a:t>Triple Extractor – A SLM is needed</a:t>
            </a:r>
            <a:endParaRPr lang="en-US" altLang="zh-CN" dirty="0"/>
          </a:p>
        </p:txBody>
      </p:sp>
      <p:sp>
        <p:nvSpPr>
          <p:cNvPr id="7" name="AutoShape 2">
            <a:extLst>
              <a:ext uri="{FF2B5EF4-FFF2-40B4-BE49-F238E27FC236}">
                <a16:creationId xmlns:a16="http://schemas.microsoft.com/office/drawing/2014/main" id="{7A9EC05D-19B6-1339-91C5-EA1A4918818D}"/>
              </a:ext>
            </a:extLst>
          </p:cNvPr>
          <p:cNvSpPr txBox="1">
            <a:spLocks/>
          </p:cNvSpPr>
          <p:nvPr/>
        </p:nvSpPr>
        <p:spPr>
          <a:xfrm>
            <a:off x="542031" y="981626"/>
            <a:ext cx="9393819" cy="781716"/>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80563A"/>
                </a:solidFill>
                <a:ea typeface="Tahoma"/>
                <a:cs typeface="Tahoma"/>
                <a:sym typeface="Tahoma"/>
              </a:rPr>
              <a:t>Triple Extractor</a:t>
            </a:r>
            <a:endParaRPr lang="en-US" altLang="zh-CN" sz="1800" dirty="0">
              <a:solidFill>
                <a:srgbClr val="1D3160"/>
              </a:solidFill>
              <a:ea typeface="Tahoma"/>
              <a:cs typeface="Tahoma"/>
              <a:sym typeface="Tahoma"/>
            </a:endParaRPr>
          </a:p>
          <a:p>
            <a:pPr marL="91440" algn="just">
              <a:buClr>
                <a:srgbClr val="1D3160"/>
              </a:buClr>
            </a:pPr>
            <a:r>
              <a:rPr lang="en-US" altLang="zh-CN" sz="1800" dirty="0">
                <a:solidFill>
                  <a:srgbClr val="1D3160"/>
                </a:solidFill>
                <a:ea typeface="Tahoma"/>
                <a:cs typeface="Tahoma"/>
                <a:sym typeface="Tahoma"/>
              </a:rPr>
              <a:t>-&gt; </a:t>
            </a:r>
            <a:r>
              <a:rPr lang="en-US" altLang="zh-CN" sz="1800" b="1" i="1" u="sng" dirty="0">
                <a:solidFill>
                  <a:srgbClr val="1D3160"/>
                </a:solidFill>
                <a:ea typeface="Tahoma"/>
                <a:cs typeface="Tahoma"/>
                <a:sym typeface="Tahoma"/>
              </a:rPr>
              <a:t>To support DC2, a SLM is trained and it is used to faithfully generate triple</a:t>
            </a:r>
          </a:p>
        </p:txBody>
      </p:sp>
      <p:sp>
        <p:nvSpPr>
          <p:cNvPr id="8" name="AutoShape 9">
            <a:extLst>
              <a:ext uri="{FF2B5EF4-FFF2-40B4-BE49-F238E27FC236}">
                <a16:creationId xmlns:a16="http://schemas.microsoft.com/office/drawing/2014/main" id="{8B3F8D3F-561E-FD24-48C6-80BE1EEAD554}"/>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19</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3" name="文本框 2">
            <a:extLst>
              <a:ext uri="{FF2B5EF4-FFF2-40B4-BE49-F238E27FC236}">
                <a16:creationId xmlns:a16="http://schemas.microsoft.com/office/drawing/2014/main" id="{819EDE4F-4757-3824-CBAE-C458DED29F17}"/>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b="1" dirty="0" err="1">
                <a:solidFill>
                  <a:schemeClr val="bg1"/>
                </a:solidFill>
              </a:rPr>
              <a:t>NeuroSync</a:t>
            </a:r>
            <a:r>
              <a:rPr lang="en-US" altLang="zh-CN" b="1" dirty="0">
                <a:solidFill>
                  <a:schemeClr val="bg1"/>
                </a:solidFill>
              </a:rPr>
              <a:t> </a:t>
            </a:r>
            <a:r>
              <a:rPr lang="en-US" altLang="zh-CN" dirty="0">
                <a:solidFill>
                  <a:schemeClr val="bg1"/>
                </a:solidFill>
              </a:rPr>
              <a:t>&gt; Result &amp; Takeaway</a:t>
            </a:r>
            <a:endParaRPr lang="zh-CN" altLang="en-US" dirty="0">
              <a:solidFill>
                <a:schemeClr val="bg1"/>
              </a:solidFill>
            </a:endParaRPr>
          </a:p>
        </p:txBody>
      </p:sp>
      <p:pic>
        <p:nvPicPr>
          <p:cNvPr id="9" name="图片 8">
            <a:extLst>
              <a:ext uri="{FF2B5EF4-FFF2-40B4-BE49-F238E27FC236}">
                <a16:creationId xmlns:a16="http://schemas.microsoft.com/office/drawing/2014/main" id="{6726EF4B-786D-743F-CE76-AE15366F39A5}"/>
              </a:ext>
            </a:extLst>
          </p:cNvPr>
          <p:cNvPicPr>
            <a:picLocks noChangeAspect="1"/>
          </p:cNvPicPr>
          <p:nvPr/>
        </p:nvPicPr>
        <p:blipFill>
          <a:blip r:embed="rId2"/>
          <a:stretch>
            <a:fillRect/>
          </a:stretch>
        </p:blipFill>
        <p:spPr>
          <a:xfrm>
            <a:off x="542031" y="2190093"/>
            <a:ext cx="9957363" cy="2900025"/>
          </a:xfrm>
          <a:prstGeom prst="rect">
            <a:avLst/>
          </a:prstGeom>
        </p:spPr>
      </p:pic>
      <p:sp>
        <p:nvSpPr>
          <p:cNvPr id="10" name="矩形 9">
            <a:extLst>
              <a:ext uri="{FF2B5EF4-FFF2-40B4-BE49-F238E27FC236}">
                <a16:creationId xmlns:a16="http://schemas.microsoft.com/office/drawing/2014/main" id="{0F78F902-0DC5-6A24-EA76-C1425971D5EF}"/>
              </a:ext>
            </a:extLst>
          </p:cNvPr>
          <p:cNvSpPr/>
          <p:nvPr/>
        </p:nvSpPr>
        <p:spPr>
          <a:xfrm>
            <a:off x="3070080" y="2190093"/>
            <a:ext cx="4022870" cy="203900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40800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7A1AF6-94A4-DCC8-A5D2-4A3F75F70437}"/>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99CB1D8C-555B-4C3E-B5A8-614E65E61A58}"/>
              </a:ext>
            </a:extLst>
          </p:cNvPr>
          <p:cNvSpPr>
            <a:spLocks noGrp="1"/>
          </p:cNvSpPr>
          <p:nvPr>
            <p:ph type="body" sz="quarter" idx="10" hasCustomPrompt="1"/>
          </p:nvPr>
        </p:nvSpPr>
        <p:spPr>
          <a:xfrm>
            <a:off x="0" y="127231"/>
            <a:ext cx="10988782" cy="660017"/>
          </a:xfrm>
          <a:prstGeom prst="rect">
            <a:avLst/>
          </a:prstGeom>
        </p:spPr>
        <p:txBody>
          <a:bodyPr lIns="72000" tIns="36000" rIns="72000" bIns="36000" anchor="b"/>
          <a:lstStyle>
            <a:lvl1pPr algn="l">
              <a:lnSpc>
                <a:spcPct val="100000"/>
              </a:lnSpc>
              <a:defRPr sz="3500" b="0" i="0" u="none" strike="noStrike" spc="0">
                <a:solidFill>
                  <a:srgbClr val="80563A">
                    <a:alpha val="100000"/>
                  </a:srgbClr>
                </a:solidFill>
                <a:latin typeface="Tahoma"/>
              </a:defRPr>
            </a:lvl1pPr>
          </a:lstStyle>
          <a:p>
            <a:pPr marL="91440" algn="just">
              <a:buClr>
                <a:srgbClr val="1D3160"/>
              </a:buClr>
            </a:pPr>
            <a:r>
              <a:rPr lang="en-US" altLang="zh-CN" sz="3600" dirty="0">
                <a:solidFill>
                  <a:srgbClr val="80563A"/>
                </a:solidFill>
                <a:ea typeface="Tahoma"/>
                <a:cs typeface="Tahoma"/>
                <a:sym typeface="Tahoma"/>
              </a:rPr>
              <a:t>Triples</a:t>
            </a:r>
          </a:p>
        </p:txBody>
      </p:sp>
      <p:sp>
        <p:nvSpPr>
          <p:cNvPr id="8" name="AutoShape 9">
            <a:extLst>
              <a:ext uri="{FF2B5EF4-FFF2-40B4-BE49-F238E27FC236}">
                <a16:creationId xmlns:a16="http://schemas.microsoft.com/office/drawing/2014/main" id="{DBCCEC3C-7819-B5B0-C9A1-5BC33D373C3A}"/>
              </a:ext>
            </a:extLst>
          </p:cNvPr>
          <p:cNvSpPr/>
          <p:nvPr/>
        </p:nvSpPr>
        <p:spPr>
          <a:xfrm>
            <a:off x="10499394" y="6169223"/>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20/31</a:t>
            </a:r>
            <a:endParaRPr lang="en-US" altLang="zh-CN" sz="1100" dirty="0"/>
          </a:p>
        </p:txBody>
      </p:sp>
      <p:sp>
        <p:nvSpPr>
          <p:cNvPr id="15" name="AutoShape 2">
            <a:extLst>
              <a:ext uri="{FF2B5EF4-FFF2-40B4-BE49-F238E27FC236}">
                <a16:creationId xmlns:a16="http://schemas.microsoft.com/office/drawing/2014/main" id="{53314FBD-0A99-813D-8669-1954227FFD58}"/>
              </a:ext>
            </a:extLst>
          </p:cNvPr>
          <p:cNvSpPr txBox="1">
            <a:spLocks/>
          </p:cNvSpPr>
          <p:nvPr/>
        </p:nvSpPr>
        <p:spPr>
          <a:xfrm>
            <a:off x="164993" y="565278"/>
            <a:ext cx="5724525" cy="425178"/>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dist">
              <a:buClr>
                <a:srgbClr val="1D3160"/>
              </a:buClr>
            </a:pPr>
            <a:endParaRPr lang="en-US" sz="1700" dirty="0">
              <a:solidFill>
                <a:srgbClr val="80563A"/>
              </a:solidFill>
              <a:ea typeface="Tahoma"/>
              <a:cs typeface="Tahoma"/>
              <a:sym typeface="Tahoma"/>
            </a:endParaRPr>
          </a:p>
        </p:txBody>
      </p:sp>
      <p:pic>
        <p:nvPicPr>
          <p:cNvPr id="9" name="图片 8">
            <a:extLst>
              <a:ext uri="{FF2B5EF4-FFF2-40B4-BE49-F238E27FC236}">
                <a16:creationId xmlns:a16="http://schemas.microsoft.com/office/drawing/2014/main" id="{01E98DB7-0BEB-F058-2FAF-D81FC96DA08A}"/>
              </a:ext>
            </a:extLst>
          </p:cNvPr>
          <p:cNvPicPr>
            <a:picLocks noChangeAspect="1"/>
          </p:cNvPicPr>
          <p:nvPr/>
        </p:nvPicPr>
        <p:blipFill>
          <a:blip r:embed="rId2"/>
          <a:stretch>
            <a:fillRect/>
          </a:stretch>
        </p:blipFill>
        <p:spPr>
          <a:xfrm>
            <a:off x="1036180" y="2182733"/>
            <a:ext cx="8017536" cy="3814880"/>
          </a:xfrm>
          <a:prstGeom prst="rect">
            <a:avLst/>
          </a:prstGeom>
        </p:spPr>
      </p:pic>
      <p:sp>
        <p:nvSpPr>
          <p:cNvPr id="10" name="AutoShape 2">
            <a:extLst>
              <a:ext uri="{FF2B5EF4-FFF2-40B4-BE49-F238E27FC236}">
                <a16:creationId xmlns:a16="http://schemas.microsoft.com/office/drawing/2014/main" id="{3F5F4C51-221F-AD4E-7D35-FD393BFA1B6C}"/>
              </a:ext>
            </a:extLst>
          </p:cNvPr>
          <p:cNvSpPr txBox="1">
            <a:spLocks/>
          </p:cNvSpPr>
          <p:nvPr/>
        </p:nvSpPr>
        <p:spPr>
          <a:xfrm>
            <a:off x="462213" y="872185"/>
            <a:ext cx="9398892" cy="1272448"/>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80563A"/>
                </a:solidFill>
                <a:ea typeface="Tahoma"/>
                <a:cs typeface="Tahoma"/>
                <a:sym typeface="Tahoma"/>
              </a:rPr>
              <a:t>We decide to use “Triple” as explicit representation </a:t>
            </a:r>
          </a:p>
          <a:p>
            <a:pPr marL="434340" indent="-342900" algn="just">
              <a:buClr>
                <a:srgbClr val="1D3160"/>
              </a:buClr>
              <a:buAutoNum type="arabicParenBoth"/>
            </a:pPr>
            <a:r>
              <a:rPr lang="en-US" altLang="zh-CN" sz="1800" dirty="0">
                <a:solidFill>
                  <a:srgbClr val="1D3160"/>
                </a:solidFill>
                <a:ea typeface="Tahoma"/>
                <a:cs typeface="Tahoma"/>
                <a:sym typeface="Tahoma"/>
              </a:rPr>
              <a:t>User Intent with tree</a:t>
            </a:r>
          </a:p>
          <a:p>
            <a:pPr marL="434340" indent="-342900" algn="just">
              <a:buClr>
                <a:srgbClr val="1D3160"/>
              </a:buClr>
              <a:buAutoNum type="arabicParenBoth"/>
            </a:pPr>
            <a:r>
              <a:rPr lang="en-US" altLang="zh-CN" sz="1800" dirty="0">
                <a:solidFill>
                  <a:srgbClr val="1D3160"/>
                </a:solidFill>
                <a:ea typeface="Tahoma"/>
                <a:cs typeface="Tahoma"/>
                <a:sym typeface="Tahoma"/>
              </a:rPr>
              <a:t>LLM Understanding with graph </a:t>
            </a:r>
          </a:p>
          <a:p>
            <a:pPr marL="434340" indent="-342900" algn="just">
              <a:buClr>
                <a:srgbClr val="1D3160"/>
              </a:buClr>
              <a:buAutoNum type="arabicParenBoth"/>
            </a:pPr>
            <a:r>
              <a:rPr lang="en-US" altLang="zh-CN" sz="1800" dirty="0">
                <a:solidFill>
                  <a:srgbClr val="1D3160"/>
                </a:solidFill>
                <a:ea typeface="Tahoma"/>
                <a:cs typeface="Tahoma"/>
                <a:sym typeface="Tahoma"/>
              </a:rPr>
              <a:t>Mapping between them</a:t>
            </a:r>
          </a:p>
        </p:txBody>
      </p:sp>
      <p:sp>
        <p:nvSpPr>
          <p:cNvPr id="2" name="文本框 1">
            <a:extLst>
              <a:ext uri="{FF2B5EF4-FFF2-40B4-BE49-F238E27FC236}">
                <a16:creationId xmlns:a16="http://schemas.microsoft.com/office/drawing/2014/main" id="{8E77D37E-0521-F5A9-1729-FEB34A54C66F}"/>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b="1" dirty="0" err="1">
                <a:solidFill>
                  <a:schemeClr val="bg1"/>
                </a:solidFill>
              </a:rPr>
              <a:t>NeuroSync</a:t>
            </a:r>
            <a:r>
              <a:rPr lang="en-US" altLang="zh-CN" b="1" dirty="0">
                <a:solidFill>
                  <a:schemeClr val="bg1"/>
                </a:solidFill>
              </a:rPr>
              <a:t> </a:t>
            </a:r>
            <a:r>
              <a:rPr lang="en-US" altLang="zh-CN" dirty="0">
                <a:solidFill>
                  <a:schemeClr val="bg1"/>
                </a:solidFill>
              </a:rPr>
              <a:t>&gt; Result &amp; Takeaway</a:t>
            </a:r>
            <a:endParaRPr lang="zh-CN" altLang="en-US" dirty="0">
              <a:solidFill>
                <a:schemeClr val="bg1"/>
              </a:solidFill>
            </a:endParaRPr>
          </a:p>
        </p:txBody>
      </p:sp>
    </p:spTree>
    <p:extLst>
      <p:ext uri="{BB962C8B-B14F-4D97-AF65-F5344CB8AC3E}">
        <p14:creationId xmlns:p14="http://schemas.microsoft.com/office/powerpoint/2010/main" val="17207656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052CF4-8C29-4C39-FDCA-BAFE6D28A002}"/>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99F1B502-DC76-4999-2545-66E768B56674}"/>
              </a:ext>
            </a:extLst>
          </p:cNvPr>
          <p:cNvSpPr txBox="1">
            <a:spLocks/>
          </p:cNvSpPr>
          <p:nvPr/>
        </p:nvSpPr>
        <p:spPr>
          <a:xfrm>
            <a:off x="164993" y="304385"/>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a:t>Backend - Triple Generation</a:t>
            </a:r>
            <a:endParaRPr lang="en-US" altLang="zh-CN" dirty="0"/>
          </a:p>
        </p:txBody>
      </p:sp>
      <p:pic>
        <p:nvPicPr>
          <p:cNvPr id="8" name="图片 7">
            <a:extLst>
              <a:ext uri="{FF2B5EF4-FFF2-40B4-BE49-F238E27FC236}">
                <a16:creationId xmlns:a16="http://schemas.microsoft.com/office/drawing/2014/main" id="{29A00921-77A1-A700-A842-0DF72001C155}"/>
              </a:ext>
            </a:extLst>
          </p:cNvPr>
          <p:cNvPicPr>
            <a:picLocks noChangeAspect="1"/>
          </p:cNvPicPr>
          <p:nvPr/>
        </p:nvPicPr>
        <p:blipFill>
          <a:blip r:embed="rId3"/>
          <a:stretch>
            <a:fillRect/>
          </a:stretch>
        </p:blipFill>
        <p:spPr>
          <a:xfrm>
            <a:off x="533336" y="1560124"/>
            <a:ext cx="10715616" cy="3805626"/>
          </a:xfrm>
          <a:prstGeom prst="rect">
            <a:avLst/>
          </a:prstGeom>
        </p:spPr>
      </p:pic>
      <p:sp>
        <p:nvSpPr>
          <p:cNvPr id="16" name="AutoShape 2">
            <a:extLst>
              <a:ext uri="{FF2B5EF4-FFF2-40B4-BE49-F238E27FC236}">
                <a16:creationId xmlns:a16="http://schemas.microsoft.com/office/drawing/2014/main" id="{F7FDE211-3D12-7F16-3F54-7F5835F202E0}"/>
              </a:ext>
            </a:extLst>
          </p:cNvPr>
          <p:cNvSpPr txBox="1">
            <a:spLocks/>
          </p:cNvSpPr>
          <p:nvPr/>
        </p:nvSpPr>
        <p:spPr>
          <a:xfrm>
            <a:off x="448338" y="1042277"/>
            <a:ext cx="10422091" cy="372669"/>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endParaRPr lang="en-US" sz="1800" dirty="0">
              <a:solidFill>
                <a:srgbClr val="80563A"/>
              </a:solidFill>
              <a:ea typeface="Tahoma"/>
              <a:cs typeface="Tahoma"/>
              <a:sym typeface="Tahoma"/>
            </a:endParaRPr>
          </a:p>
        </p:txBody>
      </p:sp>
      <p:sp>
        <p:nvSpPr>
          <p:cNvPr id="2" name="AutoShape 9">
            <a:extLst>
              <a:ext uri="{FF2B5EF4-FFF2-40B4-BE49-F238E27FC236}">
                <a16:creationId xmlns:a16="http://schemas.microsoft.com/office/drawing/2014/main" id="{453B1589-76AF-2EA8-E9E2-B074B9DA2A12}"/>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21</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4" name="文本框 3">
            <a:extLst>
              <a:ext uri="{FF2B5EF4-FFF2-40B4-BE49-F238E27FC236}">
                <a16:creationId xmlns:a16="http://schemas.microsoft.com/office/drawing/2014/main" id="{ED93B47E-236E-4E90-4A72-4BDE1ECB0A9C}"/>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b="1" dirty="0" err="1">
                <a:solidFill>
                  <a:schemeClr val="bg1"/>
                </a:solidFill>
              </a:rPr>
              <a:t>NeuroSync</a:t>
            </a:r>
            <a:r>
              <a:rPr lang="en-US" altLang="zh-CN" b="1" dirty="0">
                <a:solidFill>
                  <a:schemeClr val="bg1"/>
                </a:solidFill>
              </a:rPr>
              <a:t> </a:t>
            </a:r>
            <a:r>
              <a:rPr lang="en-US" altLang="zh-CN" dirty="0">
                <a:solidFill>
                  <a:schemeClr val="bg1"/>
                </a:solidFill>
              </a:rPr>
              <a:t>&gt; Result &amp; Takeaway</a:t>
            </a:r>
            <a:endParaRPr lang="zh-CN" altLang="en-US" dirty="0">
              <a:solidFill>
                <a:schemeClr val="bg1"/>
              </a:solidFill>
            </a:endParaRPr>
          </a:p>
        </p:txBody>
      </p:sp>
    </p:spTree>
    <p:extLst>
      <p:ext uri="{BB962C8B-B14F-4D97-AF65-F5344CB8AC3E}">
        <p14:creationId xmlns:p14="http://schemas.microsoft.com/office/powerpoint/2010/main" val="6728050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312C1B-38E4-2FDD-6931-27DC8F2D89DE}"/>
            </a:ext>
          </a:extLst>
        </p:cNvPr>
        <p:cNvGrpSpPr/>
        <p:nvPr/>
      </p:nvGrpSpPr>
      <p:grpSpPr>
        <a:xfrm>
          <a:off x="0" y="0"/>
          <a:ext cx="0" cy="0"/>
          <a:chOff x="0" y="0"/>
          <a:chExt cx="0" cy="0"/>
        </a:xfrm>
      </p:grpSpPr>
      <p:sp>
        <p:nvSpPr>
          <p:cNvPr id="4" name="AutoShape 3">
            <a:extLst>
              <a:ext uri="{FF2B5EF4-FFF2-40B4-BE49-F238E27FC236}">
                <a16:creationId xmlns:a16="http://schemas.microsoft.com/office/drawing/2014/main" id="{004792BA-BD1B-7FD0-F4A2-98350B68FBD6}"/>
              </a:ext>
            </a:extLst>
          </p:cNvPr>
          <p:cNvSpPr txBox="1">
            <a:spLocks/>
          </p:cNvSpPr>
          <p:nvPr/>
        </p:nvSpPr>
        <p:spPr>
          <a:xfrm>
            <a:off x="164993" y="286118"/>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a:t>Triple Extractor – A SLM is needed</a:t>
            </a:r>
            <a:endParaRPr lang="en-US" altLang="zh-CN" dirty="0"/>
          </a:p>
        </p:txBody>
      </p:sp>
      <p:sp>
        <p:nvSpPr>
          <p:cNvPr id="8" name="AutoShape 9">
            <a:extLst>
              <a:ext uri="{FF2B5EF4-FFF2-40B4-BE49-F238E27FC236}">
                <a16:creationId xmlns:a16="http://schemas.microsoft.com/office/drawing/2014/main" id="{E0CDB492-9325-96FE-1000-1107353E55F1}"/>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22</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2" name="AutoShape 2">
            <a:extLst>
              <a:ext uri="{FF2B5EF4-FFF2-40B4-BE49-F238E27FC236}">
                <a16:creationId xmlns:a16="http://schemas.microsoft.com/office/drawing/2014/main" id="{9CEECFA7-4C9F-AC66-9C01-0B263AECCDF5}"/>
              </a:ext>
            </a:extLst>
          </p:cNvPr>
          <p:cNvSpPr txBox="1">
            <a:spLocks/>
          </p:cNvSpPr>
          <p:nvPr/>
        </p:nvSpPr>
        <p:spPr>
          <a:xfrm>
            <a:off x="342511" y="889140"/>
            <a:ext cx="10356402" cy="740065"/>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80563A"/>
                </a:solidFill>
                <a:ea typeface="Tahoma"/>
                <a:cs typeface="Tahoma"/>
                <a:sym typeface="Tahoma"/>
              </a:rPr>
              <a:t>Multi-Agent Playground for dataset generation</a:t>
            </a:r>
            <a:endParaRPr lang="en-US" altLang="zh-CN" sz="1800" dirty="0">
              <a:solidFill>
                <a:srgbClr val="1D3160"/>
              </a:solidFill>
              <a:ea typeface="Tahoma"/>
              <a:cs typeface="Tahoma"/>
              <a:sym typeface="Tahoma"/>
            </a:endParaRPr>
          </a:p>
          <a:p>
            <a:pPr marL="91440" algn="just">
              <a:buClr>
                <a:srgbClr val="1D3160"/>
              </a:buClr>
            </a:pPr>
            <a:r>
              <a:rPr lang="en-US" altLang="zh-CN" sz="1800" dirty="0">
                <a:solidFill>
                  <a:srgbClr val="1D3160"/>
                </a:solidFill>
                <a:ea typeface="Tahoma"/>
                <a:cs typeface="Tahoma"/>
                <a:sym typeface="Tahoma"/>
              </a:rPr>
              <a:t>-&gt; </a:t>
            </a:r>
            <a:r>
              <a:rPr lang="en-US" altLang="zh-CN" sz="1800" b="1" i="1" u="sng" dirty="0">
                <a:solidFill>
                  <a:srgbClr val="1D3160"/>
                </a:solidFill>
                <a:ea typeface="Tahoma"/>
                <a:cs typeface="Tahoma"/>
                <a:sym typeface="Tahoma"/>
              </a:rPr>
              <a:t>To train SLM and support DC 2 then, multi-agents playground is built to simulate interaction and generate data</a:t>
            </a:r>
          </a:p>
        </p:txBody>
      </p:sp>
      <p:sp>
        <p:nvSpPr>
          <p:cNvPr id="3" name="文本框 2">
            <a:extLst>
              <a:ext uri="{FF2B5EF4-FFF2-40B4-BE49-F238E27FC236}">
                <a16:creationId xmlns:a16="http://schemas.microsoft.com/office/drawing/2014/main" id="{2F85CCEA-F600-A39B-E222-458A9C337146}"/>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b="1" dirty="0" err="1">
                <a:solidFill>
                  <a:schemeClr val="bg1"/>
                </a:solidFill>
              </a:rPr>
              <a:t>NeuroSync</a:t>
            </a:r>
            <a:r>
              <a:rPr lang="en-US" altLang="zh-CN" b="1" dirty="0">
                <a:solidFill>
                  <a:schemeClr val="bg1"/>
                </a:solidFill>
              </a:rPr>
              <a:t> </a:t>
            </a:r>
            <a:r>
              <a:rPr lang="en-US" altLang="zh-CN" dirty="0">
                <a:solidFill>
                  <a:schemeClr val="bg1"/>
                </a:solidFill>
              </a:rPr>
              <a:t>&gt; Result &amp; Takeaway</a:t>
            </a:r>
            <a:endParaRPr lang="zh-CN" altLang="en-US" dirty="0">
              <a:solidFill>
                <a:schemeClr val="bg1"/>
              </a:solidFill>
            </a:endParaRPr>
          </a:p>
        </p:txBody>
      </p:sp>
      <p:pic>
        <p:nvPicPr>
          <p:cNvPr id="9" name="图片 8">
            <a:extLst>
              <a:ext uri="{FF2B5EF4-FFF2-40B4-BE49-F238E27FC236}">
                <a16:creationId xmlns:a16="http://schemas.microsoft.com/office/drawing/2014/main" id="{052E4796-E695-D8C5-EDCA-566E597A900A}"/>
              </a:ext>
            </a:extLst>
          </p:cNvPr>
          <p:cNvPicPr>
            <a:picLocks noChangeAspect="1"/>
          </p:cNvPicPr>
          <p:nvPr/>
        </p:nvPicPr>
        <p:blipFill>
          <a:blip r:embed="rId2"/>
          <a:stretch>
            <a:fillRect/>
          </a:stretch>
        </p:blipFill>
        <p:spPr>
          <a:xfrm>
            <a:off x="542031" y="2256768"/>
            <a:ext cx="9957363" cy="2900025"/>
          </a:xfrm>
          <a:prstGeom prst="rect">
            <a:avLst/>
          </a:prstGeom>
        </p:spPr>
      </p:pic>
      <p:sp>
        <p:nvSpPr>
          <p:cNvPr id="10" name="矩形 9">
            <a:extLst>
              <a:ext uri="{FF2B5EF4-FFF2-40B4-BE49-F238E27FC236}">
                <a16:creationId xmlns:a16="http://schemas.microsoft.com/office/drawing/2014/main" id="{49B880D6-E53D-9DA6-7007-3EED102C41D9}"/>
              </a:ext>
            </a:extLst>
          </p:cNvPr>
          <p:cNvSpPr/>
          <p:nvPr/>
        </p:nvSpPr>
        <p:spPr>
          <a:xfrm>
            <a:off x="3070080" y="2256768"/>
            <a:ext cx="4022870" cy="203900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45367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33EC70-7FEC-5B1A-C654-75502C050925}"/>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107793A2-E917-2345-007D-4BE00F3AE42B}"/>
              </a:ext>
            </a:extLst>
          </p:cNvPr>
          <p:cNvSpPr txBox="1">
            <a:spLocks/>
          </p:cNvSpPr>
          <p:nvPr/>
        </p:nvSpPr>
        <p:spPr>
          <a:xfrm>
            <a:off x="0" y="16934"/>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a:t>Backend – Data Simulation</a:t>
            </a:r>
            <a:endParaRPr lang="en-US" altLang="zh-CN" dirty="0"/>
          </a:p>
        </p:txBody>
      </p:sp>
      <p:pic>
        <p:nvPicPr>
          <p:cNvPr id="4" name="图片 3">
            <a:extLst>
              <a:ext uri="{FF2B5EF4-FFF2-40B4-BE49-F238E27FC236}">
                <a16:creationId xmlns:a16="http://schemas.microsoft.com/office/drawing/2014/main" id="{19EFEE5A-D38C-0EBD-392A-519DB1BCFCF6}"/>
              </a:ext>
            </a:extLst>
          </p:cNvPr>
          <p:cNvPicPr>
            <a:picLocks noChangeAspect="1"/>
          </p:cNvPicPr>
          <p:nvPr/>
        </p:nvPicPr>
        <p:blipFill>
          <a:blip r:embed="rId3"/>
          <a:stretch>
            <a:fillRect/>
          </a:stretch>
        </p:blipFill>
        <p:spPr>
          <a:xfrm>
            <a:off x="795134" y="582360"/>
            <a:ext cx="9034665" cy="5452069"/>
          </a:xfrm>
          <a:prstGeom prst="rect">
            <a:avLst/>
          </a:prstGeom>
        </p:spPr>
      </p:pic>
      <p:sp>
        <p:nvSpPr>
          <p:cNvPr id="15" name="AutoShape 2">
            <a:extLst>
              <a:ext uri="{FF2B5EF4-FFF2-40B4-BE49-F238E27FC236}">
                <a16:creationId xmlns:a16="http://schemas.microsoft.com/office/drawing/2014/main" id="{A796D06E-BFB0-D923-DCE0-C60CD4FFB24B}"/>
              </a:ext>
            </a:extLst>
          </p:cNvPr>
          <p:cNvSpPr txBox="1">
            <a:spLocks/>
          </p:cNvSpPr>
          <p:nvPr/>
        </p:nvSpPr>
        <p:spPr>
          <a:xfrm>
            <a:off x="309141" y="582360"/>
            <a:ext cx="10679641" cy="372669"/>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endParaRPr lang="en-US" sz="1800" dirty="0">
              <a:solidFill>
                <a:srgbClr val="80563A"/>
              </a:solidFill>
              <a:ea typeface="Tahoma"/>
              <a:cs typeface="Tahoma"/>
              <a:sym typeface="Tahoma"/>
            </a:endParaRPr>
          </a:p>
        </p:txBody>
      </p:sp>
      <p:sp>
        <p:nvSpPr>
          <p:cNvPr id="2" name="AutoShape 9">
            <a:extLst>
              <a:ext uri="{FF2B5EF4-FFF2-40B4-BE49-F238E27FC236}">
                <a16:creationId xmlns:a16="http://schemas.microsoft.com/office/drawing/2014/main" id="{3E757B92-52C2-C9EC-B766-63068B7FFF64}"/>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23/31</a:t>
            </a:r>
            <a:endParaRPr lang="en-US" altLang="zh-CN" sz="1100" dirty="0"/>
          </a:p>
        </p:txBody>
      </p:sp>
      <p:sp>
        <p:nvSpPr>
          <p:cNvPr id="5" name="文本框 4">
            <a:extLst>
              <a:ext uri="{FF2B5EF4-FFF2-40B4-BE49-F238E27FC236}">
                <a16:creationId xmlns:a16="http://schemas.microsoft.com/office/drawing/2014/main" id="{8EA7E465-86C3-F837-7776-5561467B3F5D}"/>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b="1" dirty="0" err="1">
                <a:solidFill>
                  <a:schemeClr val="bg1"/>
                </a:solidFill>
              </a:rPr>
              <a:t>NeuroSync</a:t>
            </a:r>
            <a:r>
              <a:rPr lang="en-US" altLang="zh-CN" b="1" dirty="0">
                <a:solidFill>
                  <a:schemeClr val="bg1"/>
                </a:solidFill>
              </a:rPr>
              <a:t> </a:t>
            </a:r>
            <a:r>
              <a:rPr lang="en-US" altLang="zh-CN" dirty="0">
                <a:solidFill>
                  <a:schemeClr val="bg1"/>
                </a:solidFill>
              </a:rPr>
              <a:t>&gt; Result &amp; Takeaway</a:t>
            </a:r>
            <a:endParaRPr lang="zh-CN" altLang="en-US" dirty="0">
              <a:solidFill>
                <a:schemeClr val="bg1"/>
              </a:solidFill>
            </a:endParaRPr>
          </a:p>
        </p:txBody>
      </p:sp>
    </p:spTree>
    <p:extLst>
      <p:ext uri="{BB962C8B-B14F-4D97-AF65-F5344CB8AC3E}">
        <p14:creationId xmlns:p14="http://schemas.microsoft.com/office/powerpoint/2010/main" val="20773095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99B08B-F323-DB5B-70CD-38D1C5999FA5}"/>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AF93935F-D4C2-286B-515C-219ACA142073}"/>
              </a:ext>
            </a:extLst>
          </p:cNvPr>
          <p:cNvSpPr txBox="1">
            <a:spLocks/>
          </p:cNvSpPr>
          <p:nvPr/>
        </p:nvSpPr>
        <p:spPr>
          <a:xfrm>
            <a:off x="164993" y="286118"/>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a:t>Graph Simplifier – Intent Aware Graph Zoom</a:t>
            </a:r>
            <a:endParaRPr lang="en-US" altLang="zh-CN" dirty="0"/>
          </a:p>
        </p:txBody>
      </p:sp>
      <p:sp>
        <p:nvSpPr>
          <p:cNvPr id="6" name="AutoShape 2">
            <a:extLst>
              <a:ext uri="{FF2B5EF4-FFF2-40B4-BE49-F238E27FC236}">
                <a16:creationId xmlns:a16="http://schemas.microsoft.com/office/drawing/2014/main" id="{9BA935D4-55C3-D0FE-D569-3AA62973AB0B}"/>
              </a:ext>
            </a:extLst>
          </p:cNvPr>
          <p:cNvSpPr txBox="1">
            <a:spLocks/>
          </p:cNvSpPr>
          <p:nvPr/>
        </p:nvSpPr>
        <p:spPr>
          <a:xfrm>
            <a:off x="670374" y="1023622"/>
            <a:ext cx="9393819" cy="870299"/>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80563A"/>
                </a:solidFill>
                <a:ea typeface="Tahoma"/>
                <a:cs typeface="Tahoma"/>
                <a:sym typeface="Tahoma"/>
              </a:rPr>
              <a:t>Graph Simplifier</a:t>
            </a:r>
            <a:endParaRPr lang="en-US" altLang="zh-CN" sz="1800" dirty="0">
              <a:solidFill>
                <a:srgbClr val="1D3160"/>
              </a:solidFill>
              <a:ea typeface="Tahoma"/>
              <a:cs typeface="Tahoma"/>
              <a:sym typeface="Tahoma"/>
            </a:endParaRPr>
          </a:p>
          <a:p>
            <a:pPr marL="91440" algn="just">
              <a:buClr>
                <a:srgbClr val="1D3160"/>
              </a:buClr>
            </a:pPr>
            <a:r>
              <a:rPr lang="en-US" altLang="zh-CN" sz="1800" b="1" i="1" u="sng" dirty="0">
                <a:solidFill>
                  <a:srgbClr val="1D3160"/>
                </a:solidFill>
                <a:ea typeface="Tahoma"/>
                <a:cs typeface="Tahoma"/>
                <a:sym typeface="Tahoma"/>
              </a:rPr>
              <a:t>-&gt; to support DC3, a simplification algo based on user intent change is needed</a:t>
            </a:r>
          </a:p>
        </p:txBody>
      </p:sp>
      <p:sp>
        <p:nvSpPr>
          <p:cNvPr id="4" name="AutoShape 9">
            <a:extLst>
              <a:ext uri="{FF2B5EF4-FFF2-40B4-BE49-F238E27FC236}">
                <a16:creationId xmlns:a16="http://schemas.microsoft.com/office/drawing/2014/main" id="{7E5C6486-3DF7-0DCA-3B13-EFFCADFB5037}"/>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24</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7" name="文本框 6">
            <a:extLst>
              <a:ext uri="{FF2B5EF4-FFF2-40B4-BE49-F238E27FC236}">
                <a16:creationId xmlns:a16="http://schemas.microsoft.com/office/drawing/2014/main" id="{A2677697-5D75-0415-73C0-AC51557E1B5E}"/>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b="1" dirty="0" err="1">
                <a:solidFill>
                  <a:schemeClr val="bg1"/>
                </a:solidFill>
              </a:rPr>
              <a:t>NeuroSync</a:t>
            </a:r>
            <a:r>
              <a:rPr lang="en-US" altLang="zh-CN" b="1" dirty="0">
                <a:solidFill>
                  <a:schemeClr val="bg1"/>
                </a:solidFill>
              </a:rPr>
              <a:t> </a:t>
            </a:r>
            <a:r>
              <a:rPr lang="en-US" altLang="zh-CN" dirty="0">
                <a:solidFill>
                  <a:schemeClr val="bg1"/>
                </a:solidFill>
              </a:rPr>
              <a:t>&gt; Result &amp; Takeaway</a:t>
            </a:r>
            <a:endParaRPr lang="zh-CN" altLang="en-US" dirty="0">
              <a:solidFill>
                <a:schemeClr val="bg1"/>
              </a:solidFill>
            </a:endParaRPr>
          </a:p>
        </p:txBody>
      </p:sp>
      <p:pic>
        <p:nvPicPr>
          <p:cNvPr id="8" name="图片 7">
            <a:extLst>
              <a:ext uri="{FF2B5EF4-FFF2-40B4-BE49-F238E27FC236}">
                <a16:creationId xmlns:a16="http://schemas.microsoft.com/office/drawing/2014/main" id="{2B3A366D-225A-94AD-DE5B-18C1AF089171}"/>
              </a:ext>
            </a:extLst>
          </p:cNvPr>
          <p:cNvPicPr>
            <a:picLocks noChangeAspect="1"/>
          </p:cNvPicPr>
          <p:nvPr/>
        </p:nvPicPr>
        <p:blipFill>
          <a:blip r:embed="rId2"/>
          <a:stretch>
            <a:fillRect/>
          </a:stretch>
        </p:blipFill>
        <p:spPr>
          <a:xfrm>
            <a:off x="542031" y="2561568"/>
            <a:ext cx="9957363" cy="2900025"/>
          </a:xfrm>
          <a:prstGeom prst="rect">
            <a:avLst/>
          </a:prstGeom>
        </p:spPr>
      </p:pic>
      <p:sp>
        <p:nvSpPr>
          <p:cNvPr id="9" name="矩形 8">
            <a:extLst>
              <a:ext uri="{FF2B5EF4-FFF2-40B4-BE49-F238E27FC236}">
                <a16:creationId xmlns:a16="http://schemas.microsoft.com/office/drawing/2014/main" id="{ACAEEED8-39B8-14B0-F87D-85D0E0589EE8}"/>
              </a:ext>
            </a:extLst>
          </p:cNvPr>
          <p:cNvSpPr/>
          <p:nvPr/>
        </p:nvSpPr>
        <p:spPr>
          <a:xfrm>
            <a:off x="6953999" y="2578824"/>
            <a:ext cx="3714001" cy="203900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6053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47D147-37B3-0D87-A01A-D6DA2E3D31C0}"/>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411A6862-E22C-3A46-7BAF-D0AD3BB7CF91}"/>
              </a:ext>
            </a:extLst>
          </p:cNvPr>
          <p:cNvSpPr txBox="1">
            <a:spLocks/>
          </p:cNvSpPr>
          <p:nvPr/>
        </p:nvSpPr>
        <p:spPr>
          <a:xfrm>
            <a:off x="144384" y="112105"/>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a:t>Backend – </a:t>
            </a:r>
            <a:r>
              <a:rPr lang="en-US" altLang="zh-CN" sz="3600"/>
              <a:t>Intent-aware graph simplification</a:t>
            </a:r>
            <a:endParaRPr lang="en-US" altLang="zh-CN" sz="3600" dirty="0">
              <a:solidFill>
                <a:srgbClr val="1D3160"/>
              </a:solidFill>
              <a:ea typeface="Tahoma"/>
              <a:cs typeface="Tahoma"/>
              <a:sym typeface="Tahoma"/>
            </a:endParaRPr>
          </a:p>
        </p:txBody>
      </p:sp>
      <p:pic>
        <p:nvPicPr>
          <p:cNvPr id="10" name="图片 9">
            <a:extLst>
              <a:ext uri="{FF2B5EF4-FFF2-40B4-BE49-F238E27FC236}">
                <a16:creationId xmlns:a16="http://schemas.microsoft.com/office/drawing/2014/main" id="{BA592995-93EE-2897-3839-5F06BA7C0E23}"/>
              </a:ext>
            </a:extLst>
          </p:cNvPr>
          <p:cNvPicPr>
            <a:picLocks noChangeAspect="1"/>
          </p:cNvPicPr>
          <p:nvPr/>
        </p:nvPicPr>
        <p:blipFill>
          <a:blip r:embed="rId3"/>
          <a:stretch>
            <a:fillRect/>
          </a:stretch>
        </p:blipFill>
        <p:spPr>
          <a:xfrm>
            <a:off x="1017922" y="1400091"/>
            <a:ext cx="9127564" cy="3798992"/>
          </a:xfrm>
          <a:prstGeom prst="rect">
            <a:avLst/>
          </a:prstGeom>
        </p:spPr>
      </p:pic>
      <p:sp>
        <p:nvSpPr>
          <p:cNvPr id="17" name="AutoShape 2">
            <a:extLst>
              <a:ext uri="{FF2B5EF4-FFF2-40B4-BE49-F238E27FC236}">
                <a16:creationId xmlns:a16="http://schemas.microsoft.com/office/drawing/2014/main" id="{F343108F-BBD8-8A65-31E9-8F8D0D19D35F}"/>
              </a:ext>
            </a:extLst>
          </p:cNvPr>
          <p:cNvSpPr txBox="1">
            <a:spLocks/>
          </p:cNvSpPr>
          <p:nvPr/>
        </p:nvSpPr>
        <p:spPr>
          <a:xfrm>
            <a:off x="265058" y="929237"/>
            <a:ext cx="10988782" cy="1445853"/>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endParaRPr lang="en-US" sz="1800" dirty="0">
              <a:solidFill>
                <a:srgbClr val="1D3160"/>
              </a:solidFill>
              <a:ea typeface="Tahoma"/>
              <a:cs typeface="Tahoma"/>
              <a:sym typeface="Tahoma"/>
            </a:endParaRPr>
          </a:p>
        </p:txBody>
      </p:sp>
      <p:sp>
        <p:nvSpPr>
          <p:cNvPr id="2" name="AutoShape 9">
            <a:extLst>
              <a:ext uri="{FF2B5EF4-FFF2-40B4-BE49-F238E27FC236}">
                <a16:creationId xmlns:a16="http://schemas.microsoft.com/office/drawing/2014/main" id="{02547E91-4FEB-874F-6E11-F63E399F2E38}"/>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25/31</a:t>
            </a:r>
            <a:endParaRPr lang="en-US" altLang="zh-CN" sz="1100" dirty="0"/>
          </a:p>
        </p:txBody>
      </p:sp>
      <p:sp>
        <p:nvSpPr>
          <p:cNvPr id="4" name="文本框 3">
            <a:extLst>
              <a:ext uri="{FF2B5EF4-FFF2-40B4-BE49-F238E27FC236}">
                <a16:creationId xmlns:a16="http://schemas.microsoft.com/office/drawing/2014/main" id="{6349929A-61C8-CA3C-2D3E-BCAD76607A88}"/>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b="1" dirty="0" err="1">
                <a:solidFill>
                  <a:schemeClr val="bg1"/>
                </a:solidFill>
              </a:rPr>
              <a:t>NeuroSync</a:t>
            </a:r>
            <a:r>
              <a:rPr lang="en-US" altLang="zh-CN" b="1" dirty="0">
                <a:solidFill>
                  <a:schemeClr val="bg1"/>
                </a:solidFill>
              </a:rPr>
              <a:t> </a:t>
            </a:r>
            <a:r>
              <a:rPr lang="en-US" altLang="zh-CN" dirty="0">
                <a:solidFill>
                  <a:schemeClr val="bg1"/>
                </a:solidFill>
              </a:rPr>
              <a:t>&gt; Result &amp; Takeaway</a:t>
            </a:r>
            <a:endParaRPr lang="zh-CN" altLang="en-US" dirty="0">
              <a:solidFill>
                <a:schemeClr val="bg1"/>
              </a:solidFill>
            </a:endParaRPr>
          </a:p>
        </p:txBody>
      </p:sp>
    </p:spTree>
    <p:extLst>
      <p:ext uri="{BB962C8B-B14F-4D97-AF65-F5344CB8AC3E}">
        <p14:creationId xmlns:p14="http://schemas.microsoft.com/office/powerpoint/2010/main" val="41036931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B7730B-6CF5-F1DF-2343-076E66E9D179}"/>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17EFADE1-0566-3A3F-4C1C-2B783D2876F0}"/>
              </a:ext>
            </a:extLst>
          </p:cNvPr>
          <p:cNvSpPr>
            <a:spLocks noGrp="1"/>
          </p:cNvSpPr>
          <p:nvPr>
            <p:ph type="body" sz="quarter" idx="16" hasCustomPrompt="1"/>
          </p:nvPr>
        </p:nvSpPr>
        <p:spPr>
          <a:xfrm>
            <a:off x="2400300" y="1904470"/>
            <a:ext cx="8818033" cy="2400300"/>
          </a:xfrm>
          <a:prstGeom prst="rect">
            <a:avLst/>
          </a:prstGeom>
        </p:spPr>
        <p:txBody>
          <a:bodyPr lIns="102850" tIns="51425" rIns="102850" bIns="51425" anchor="ctr"/>
          <a:lstStyle>
            <a:lvl1pPr algn="l">
              <a:lnSpc>
                <a:spcPct val="200000"/>
              </a:lnSpc>
              <a:defRPr sz="3600" b="0" i="0" u="none" strike="noStrike" spc="0">
                <a:solidFill>
                  <a:srgbClr val="8C3800">
                    <a:alpha val="100000"/>
                  </a:srgbClr>
                </a:solidFill>
                <a:latin typeface="Tahoma"/>
              </a:defRPr>
            </a:lvl1pPr>
          </a:lstStyle>
          <a:p>
            <a:pPr marL="457200" indent="-457200">
              <a:buClr>
                <a:srgbClr val="8C3800"/>
              </a:buClr>
              <a:buFont typeface="+mj-lt"/>
              <a:buAutoNum type="arabicPeriod"/>
            </a:pPr>
            <a:r>
              <a:rPr lang="en-US" altLang="zh-CN" sz="3600" b="0" i="0" u="none" strike="noStrike" dirty="0">
                <a:solidFill>
                  <a:srgbClr val="8C3800"/>
                </a:solidFill>
                <a:latin typeface="Tahoma"/>
                <a:ea typeface="Tahoma"/>
                <a:cs typeface="Tahoma"/>
                <a:sym typeface="Tahoma"/>
              </a:rPr>
              <a:t>Background and Formative Study</a:t>
            </a:r>
          </a:p>
          <a:p>
            <a:pPr marL="457200" indent="-457200">
              <a:buClr>
                <a:srgbClr val="8C3800"/>
              </a:buClr>
              <a:buFont typeface="+mj-lt"/>
              <a:buAutoNum type="arabicPeriod"/>
            </a:pPr>
            <a:r>
              <a:rPr lang="en-US" dirty="0">
                <a:solidFill>
                  <a:srgbClr val="8C3800"/>
                </a:solidFill>
                <a:ea typeface="Tahoma"/>
                <a:cs typeface="Tahoma"/>
                <a:sym typeface="Tahoma"/>
              </a:rPr>
              <a:t>Concept and User Interface Design</a:t>
            </a:r>
          </a:p>
          <a:p>
            <a:pPr marL="457200" indent="-457200">
              <a:buClr>
                <a:srgbClr val="8C3800"/>
              </a:buClr>
              <a:buFont typeface="+mj-lt"/>
              <a:buAutoNum type="arabicPeriod"/>
            </a:pPr>
            <a:r>
              <a:rPr lang="en-US" sz="3600" b="0" i="0" u="none" strike="noStrike" dirty="0">
                <a:solidFill>
                  <a:srgbClr val="8C3800"/>
                </a:solidFill>
                <a:latin typeface="Tahoma"/>
                <a:ea typeface="Tahoma"/>
                <a:cs typeface="Tahoma"/>
                <a:sym typeface="Tahoma"/>
              </a:rPr>
              <a:t>Backend System</a:t>
            </a:r>
          </a:p>
          <a:p>
            <a:pPr marL="457200" indent="-457200">
              <a:buClr>
                <a:srgbClr val="8C3800"/>
              </a:buClr>
              <a:buFont typeface="+mj-lt"/>
              <a:buAutoNum type="arabicPeriod"/>
            </a:pPr>
            <a:r>
              <a:rPr lang="en-US" dirty="0">
                <a:solidFill>
                  <a:srgbClr val="8C3800"/>
                </a:solidFill>
                <a:ea typeface="Tahoma"/>
                <a:cs typeface="Tahoma"/>
                <a:sym typeface="Tahoma"/>
              </a:rPr>
              <a:t>Result and Takeaway</a:t>
            </a:r>
            <a:endParaRPr lang="en-US" sz="3600" b="0" i="0" u="none" strike="noStrike" dirty="0">
              <a:solidFill>
                <a:srgbClr val="8C3800"/>
              </a:solidFill>
              <a:latin typeface="Tahoma"/>
              <a:ea typeface="Tahoma"/>
              <a:cs typeface="Tahoma"/>
              <a:sym typeface="Tahoma"/>
            </a:endParaRPr>
          </a:p>
        </p:txBody>
      </p:sp>
      <p:sp>
        <p:nvSpPr>
          <p:cNvPr id="3" name="AutoShape 3">
            <a:extLst>
              <a:ext uri="{FF2B5EF4-FFF2-40B4-BE49-F238E27FC236}">
                <a16:creationId xmlns:a16="http://schemas.microsoft.com/office/drawing/2014/main" id="{5D915FB7-56F2-6C88-F18E-F456AA1EA716}"/>
              </a:ext>
            </a:extLst>
          </p:cNvPr>
          <p:cNvSpPr/>
          <p:nvPr/>
        </p:nvSpPr>
        <p:spPr>
          <a:xfrm>
            <a:off x="10863893" y="366714"/>
            <a:ext cx="623888" cy="1150418"/>
          </a:xfrm>
          <a:prstGeom prst="rect">
            <a:avLst/>
          </a:prstGeom>
          <a:solidFill>
            <a:srgbClr val="FFFFFF">
              <a:alpha val="80000"/>
            </a:srgbClr>
          </a:solidFill>
          <a:ln w="12700" cap="flat">
            <a:noFill/>
            <a:prstDash val="solid"/>
          </a:ln>
        </p:spPr>
        <p:txBody>
          <a:bodyPr lIns="91440" tIns="45720" rIns="91440" bIns="45720" rtlCol="0" anchor="ctr"/>
          <a:lstStyle/>
          <a:p>
            <a:pPr algn="ctr">
              <a:defRPr/>
            </a:pPr>
            <a:endParaRPr/>
          </a:p>
        </p:txBody>
      </p:sp>
      <p:sp>
        <p:nvSpPr>
          <p:cNvPr id="4" name="AutoShape 4">
            <a:extLst>
              <a:ext uri="{FF2B5EF4-FFF2-40B4-BE49-F238E27FC236}">
                <a16:creationId xmlns:a16="http://schemas.microsoft.com/office/drawing/2014/main" id="{9C5EE03F-51F2-DA80-E91E-2CDD8A82A7CE}"/>
              </a:ext>
            </a:extLst>
          </p:cNvPr>
          <p:cNvSpPr/>
          <p:nvPr/>
        </p:nvSpPr>
        <p:spPr>
          <a:xfrm>
            <a:off x="2506132" y="699013"/>
            <a:ext cx="7662335" cy="3678254"/>
          </a:xfrm>
          <a:prstGeom prst="rect">
            <a:avLst/>
          </a:prstGeom>
          <a:solidFill>
            <a:srgbClr val="FFFFFF">
              <a:alpha val="70000"/>
            </a:srgbClr>
          </a:solidFill>
          <a:ln w="12700" cap="flat">
            <a:noFill/>
            <a:prstDash val="solid"/>
          </a:ln>
        </p:spPr>
        <p:txBody>
          <a:bodyPr lIns="91440" tIns="45720" rIns="91440" bIns="45720" rtlCol="0" anchor="ctr"/>
          <a:lstStyle/>
          <a:p>
            <a:pPr algn="ctr">
              <a:defRPr/>
            </a:pPr>
            <a:endParaRPr dirty="0"/>
          </a:p>
        </p:txBody>
      </p:sp>
    </p:spTree>
    <p:extLst>
      <p:ext uri="{BB962C8B-B14F-4D97-AF65-F5344CB8AC3E}">
        <p14:creationId xmlns:p14="http://schemas.microsoft.com/office/powerpoint/2010/main" val="12569953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3">
            <a:extLst>
              <a:ext uri="{FF2B5EF4-FFF2-40B4-BE49-F238E27FC236}">
                <a16:creationId xmlns:a16="http://schemas.microsoft.com/office/drawing/2014/main" id="{28D9F91A-AEEB-57C2-CBB2-1A6F47693130}"/>
              </a:ext>
            </a:extLst>
          </p:cNvPr>
          <p:cNvSpPr txBox="1">
            <a:spLocks/>
          </p:cNvSpPr>
          <p:nvPr/>
        </p:nvSpPr>
        <p:spPr>
          <a:xfrm>
            <a:off x="114193" y="277515"/>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dirty="0"/>
              <a:t>Results – Backend Algo</a:t>
            </a:r>
          </a:p>
        </p:txBody>
      </p:sp>
      <p:pic>
        <p:nvPicPr>
          <p:cNvPr id="5" name="图片 4">
            <a:extLst>
              <a:ext uri="{FF2B5EF4-FFF2-40B4-BE49-F238E27FC236}">
                <a16:creationId xmlns:a16="http://schemas.microsoft.com/office/drawing/2014/main" id="{88154955-B901-B2C5-2001-C25A29107B7B}"/>
              </a:ext>
            </a:extLst>
          </p:cNvPr>
          <p:cNvPicPr>
            <a:picLocks noChangeAspect="1"/>
          </p:cNvPicPr>
          <p:nvPr/>
        </p:nvPicPr>
        <p:blipFill>
          <a:blip r:embed="rId2"/>
          <a:stretch>
            <a:fillRect/>
          </a:stretch>
        </p:blipFill>
        <p:spPr>
          <a:xfrm>
            <a:off x="402843" y="1956773"/>
            <a:ext cx="4883944" cy="2811169"/>
          </a:xfrm>
          <a:prstGeom prst="rect">
            <a:avLst/>
          </a:prstGeom>
        </p:spPr>
      </p:pic>
      <p:pic>
        <p:nvPicPr>
          <p:cNvPr id="9" name="图片 8">
            <a:extLst>
              <a:ext uri="{FF2B5EF4-FFF2-40B4-BE49-F238E27FC236}">
                <a16:creationId xmlns:a16="http://schemas.microsoft.com/office/drawing/2014/main" id="{FAC6A884-0B7D-10C1-B2AD-5AEA49001E84}"/>
              </a:ext>
            </a:extLst>
          </p:cNvPr>
          <p:cNvPicPr>
            <a:picLocks noChangeAspect="1"/>
          </p:cNvPicPr>
          <p:nvPr/>
        </p:nvPicPr>
        <p:blipFill>
          <a:blip r:embed="rId3"/>
          <a:srcRect b="17124"/>
          <a:stretch>
            <a:fillRect/>
          </a:stretch>
        </p:blipFill>
        <p:spPr>
          <a:xfrm>
            <a:off x="5759450" y="1519960"/>
            <a:ext cx="5082226" cy="4384366"/>
          </a:xfrm>
          <a:prstGeom prst="rect">
            <a:avLst/>
          </a:prstGeom>
        </p:spPr>
      </p:pic>
      <p:sp>
        <p:nvSpPr>
          <p:cNvPr id="6" name="AutoShape 2">
            <a:extLst>
              <a:ext uri="{FF2B5EF4-FFF2-40B4-BE49-F238E27FC236}">
                <a16:creationId xmlns:a16="http://schemas.microsoft.com/office/drawing/2014/main" id="{131A0C69-3A0E-B896-3930-9AC5AC3D03D9}"/>
              </a:ext>
            </a:extLst>
          </p:cNvPr>
          <p:cNvSpPr txBox="1">
            <a:spLocks/>
          </p:cNvSpPr>
          <p:nvPr/>
        </p:nvSpPr>
        <p:spPr>
          <a:xfrm>
            <a:off x="402843" y="1226247"/>
            <a:ext cx="4829558" cy="1025886"/>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1D3160"/>
                </a:solidFill>
                <a:ea typeface="Tahoma"/>
                <a:cs typeface="Tahoma"/>
                <a:sym typeface="Tahoma"/>
              </a:rPr>
              <a:t>SLM works well</a:t>
            </a:r>
          </a:p>
        </p:txBody>
      </p:sp>
      <p:sp>
        <p:nvSpPr>
          <p:cNvPr id="7" name="AutoShape 2">
            <a:extLst>
              <a:ext uri="{FF2B5EF4-FFF2-40B4-BE49-F238E27FC236}">
                <a16:creationId xmlns:a16="http://schemas.microsoft.com/office/drawing/2014/main" id="{2569080F-BF56-12E7-C231-76F01AF459FA}"/>
              </a:ext>
            </a:extLst>
          </p:cNvPr>
          <p:cNvSpPr txBox="1">
            <a:spLocks/>
          </p:cNvSpPr>
          <p:nvPr/>
        </p:nvSpPr>
        <p:spPr>
          <a:xfrm>
            <a:off x="5819284" y="833055"/>
            <a:ext cx="5699616" cy="1025886"/>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1D3160"/>
                </a:solidFill>
                <a:ea typeface="Tahoma"/>
                <a:cs typeface="Tahoma"/>
                <a:sym typeface="Tahoma"/>
              </a:rPr>
              <a:t>SLM speeds up the process</a:t>
            </a:r>
          </a:p>
        </p:txBody>
      </p:sp>
      <p:sp>
        <p:nvSpPr>
          <p:cNvPr id="8" name="AutoShape 9">
            <a:extLst>
              <a:ext uri="{FF2B5EF4-FFF2-40B4-BE49-F238E27FC236}">
                <a16:creationId xmlns:a16="http://schemas.microsoft.com/office/drawing/2014/main" id="{A631D2B4-C0D3-2DDE-3707-689AE7543B23}"/>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27/31</a:t>
            </a:r>
            <a:endParaRPr lang="en-US" altLang="zh-CN" sz="1100" dirty="0"/>
          </a:p>
        </p:txBody>
      </p:sp>
      <p:sp>
        <p:nvSpPr>
          <p:cNvPr id="2" name="文本框 1">
            <a:extLst>
              <a:ext uri="{FF2B5EF4-FFF2-40B4-BE49-F238E27FC236}">
                <a16:creationId xmlns:a16="http://schemas.microsoft.com/office/drawing/2014/main" id="{9711F567-0749-FB15-4C70-98D2240289A7}"/>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dirty="0" err="1">
                <a:solidFill>
                  <a:schemeClr val="bg1"/>
                </a:solidFill>
              </a:rPr>
              <a:t>NeuroSync</a:t>
            </a:r>
            <a:r>
              <a:rPr lang="en-US" altLang="zh-CN" dirty="0">
                <a:solidFill>
                  <a:schemeClr val="bg1"/>
                </a:solidFill>
              </a:rPr>
              <a:t> &gt; </a:t>
            </a:r>
            <a:r>
              <a:rPr lang="en-US" altLang="zh-CN" b="1" dirty="0">
                <a:solidFill>
                  <a:schemeClr val="bg1"/>
                </a:solidFill>
              </a:rPr>
              <a:t>Result &amp; Takeaway</a:t>
            </a:r>
            <a:endParaRPr lang="zh-CN" altLang="en-US" b="1" dirty="0">
              <a:solidFill>
                <a:schemeClr val="bg1"/>
              </a:solidFill>
            </a:endParaRPr>
          </a:p>
        </p:txBody>
      </p:sp>
    </p:spTree>
    <p:extLst>
      <p:ext uri="{BB962C8B-B14F-4D97-AF65-F5344CB8AC3E}">
        <p14:creationId xmlns:p14="http://schemas.microsoft.com/office/powerpoint/2010/main" val="24908753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B880E5-BC2C-0783-EA68-C3E7077B1F6F}"/>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5F0C0C21-B23E-3047-4398-9077FF4662B3}"/>
              </a:ext>
            </a:extLst>
          </p:cNvPr>
          <p:cNvSpPr txBox="1">
            <a:spLocks/>
          </p:cNvSpPr>
          <p:nvPr/>
        </p:nvSpPr>
        <p:spPr>
          <a:xfrm>
            <a:off x="88793" y="132935"/>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a:t>Results - SUS</a:t>
            </a:r>
            <a:endParaRPr lang="en-US" altLang="zh-CN" dirty="0"/>
          </a:p>
        </p:txBody>
      </p:sp>
      <p:pic>
        <p:nvPicPr>
          <p:cNvPr id="12" name="图片 11">
            <a:extLst>
              <a:ext uri="{FF2B5EF4-FFF2-40B4-BE49-F238E27FC236}">
                <a16:creationId xmlns:a16="http://schemas.microsoft.com/office/drawing/2014/main" id="{ADF9801C-824F-23C5-E726-95DA1E9B1B64}"/>
              </a:ext>
            </a:extLst>
          </p:cNvPr>
          <p:cNvPicPr>
            <a:picLocks noChangeAspect="1"/>
          </p:cNvPicPr>
          <p:nvPr/>
        </p:nvPicPr>
        <p:blipFill>
          <a:blip r:embed="rId2"/>
          <a:stretch>
            <a:fillRect/>
          </a:stretch>
        </p:blipFill>
        <p:spPr>
          <a:xfrm>
            <a:off x="186222" y="2664753"/>
            <a:ext cx="6426200" cy="2106021"/>
          </a:xfrm>
          <a:prstGeom prst="rect">
            <a:avLst/>
          </a:prstGeom>
        </p:spPr>
      </p:pic>
      <p:sp>
        <p:nvSpPr>
          <p:cNvPr id="2" name="AutoShape 2">
            <a:extLst>
              <a:ext uri="{FF2B5EF4-FFF2-40B4-BE49-F238E27FC236}">
                <a16:creationId xmlns:a16="http://schemas.microsoft.com/office/drawing/2014/main" id="{9A202107-BE8D-F267-6367-2F8EC1558652}"/>
              </a:ext>
            </a:extLst>
          </p:cNvPr>
          <p:cNvSpPr txBox="1">
            <a:spLocks/>
          </p:cNvSpPr>
          <p:nvPr/>
        </p:nvSpPr>
        <p:spPr>
          <a:xfrm>
            <a:off x="88793" y="1398844"/>
            <a:ext cx="9508293" cy="660017"/>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80563A"/>
                </a:solidFill>
                <a:ea typeface="Tahoma"/>
                <a:cs typeface="Tahoma"/>
                <a:sym typeface="Tahoma"/>
              </a:rPr>
              <a:t>NeuroSync Significantly Improves users experience</a:t>
            </a:r>
          </a:p>
          <a:p>
            <a:pPr marL="91440" algn="just">
              <a:buClr>
                <a:srgbClr val="1D3160"/>
              </a:buClr>
            </a:pPr>
            <a:r>
              <a:rPr lang="en-US" altLang="zh-CN" sz="1800" dirty="0"/>
              <a:t>In all domains, the results are all good and significant.</a:t>
            </a:r>
            <a:endParaRPr lang="en-US" altLang="zh-CN" sz="1800" b="1" i="1" u="sng" dirty="0">
              <a:solidFill>
                <a:srgbClr val="1D3160"/>
              </a:solidFill>
              <a:ea typeface="Tahoma"/>
              <a:cs typeface="Tahoma"/>
              <a:sym typeface="Tahoma"/>
            </a:endParaRPr>
          </a:p>
        </p:txBody>
      </p:sp>
      <p:pic>
        <p:nvPicPr>
          <p:cNvPr id="6" name="图片 5">
            <a:extLst>
              <a:ext uri="{FF2B5EF4-FFF2-40B4-BE49-F238E27FC236}">
                <a16:creationId xmlns:a16="http://schemas.microsoft.com/office/drawing/2014/main" id="{A8FBB695-1302-D604-8DBA-6971840F3C90}"/>
              </a:ext>
            </a:extLst>
          </p:cNvPr>
          <p:cNvPicPr>
            <a:picLocks noChangeAspect="1"/>
          </p:cNvPicPr>
          <p:nvPr/>
        </p:nvPicPr>
        <p:blipFill>
          <a:blip r:embed="rId3"/>
          <a:stretch>
            <a:fillRect/>
          </a:stretch>
        </p:blipFill>
        <p:spPr>
          <a:xfrm>
            <a:off x="6612422" y="2664753"/>
            <a:ext cx="4629797" cy="2071977"/>
          </a:xfrm>
          <a:prstGeom prst="rect">
            <a:avLst/>
          </a:prstGeom>
        </p:spPr>
      </p:pic>
      <p:sp>
        <p:nvSpPr>
          <p:cNvPr id="4" name="AutoShape 9">
            <a:extLst>
              <a:ext uri="{FF2B5EF4-FFF2-40B4-BE49-F238E27FC236}">
                <a16:creationId xmlns:a16="http://schemas.microsoft.com/office/drawing/2014/main" id="{8C135A6E-7E39-5E9A-153F-F9250A5B6A3E}"/>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28/31</a:t>
            </a:r>
            <a:endParaRPr lang="en-US" altLang="zh-CN" sz="1100" dirty="0"/>
          </a:p>
        </p:txBody>
      </p:sp>
      <p:sp>
        <p:nvSpPr>
          <p:cNvPr id="5" name="文本框 4">
            <a:extLst>
              <a:ext uri="{FF2B5EF4-FFF2-40B4-BE49-F238E27FC236}">
                <a16:creationId xmlns:a16="http://schemas.microsoft.com/office/drawing/2014/main" id="{0B495F89-A45C-DD80-9C75-F84F4C4BE09D}"/>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dirty="0" err="1">
                <a:solidFill>
                  <a:schemeClr val="bg1"/>
                </a:solidFill>
              </a:rPr>
              <a:t>NeuroSync</a:t>
            </a:r>
            <a:r>
              <a:rPr lang="en-US" altLang="zh-CN" dirty="0">
                <a:solidFill>
                  <a:schemeClr val="bg1"/>
                </a:solidFill>
              </a:rPr>
              <a:t> &gt; </a:t>
            </a:r>
            <a:r>
              <a:rPr lang="en-US" altLang="zh-CN" b="1" dirty="0">
                <a:solidFill>
                  <a:schemeClr val="bg1"/>
                </a:solidFill>
              </a:rPr>
              <a:t>Result &amp; Takeaway</a:t>
            </a:r>
            <a:endParaRPr lang="zh-CN" altLang="en-US" b="1" dirty="0">
              <a:solidFill>
                <a:schemeClr val="bg1"/>
              </a:solidFill>
            </a:endParaRPr>
          </a:p>
        </p:txBody>
      </p:sp>
    </p:spTree>
    <p:extLst>
      <p:ext uri="{BB962C8B-B14F-4D97-AF65-F5344CB8AC3E}">
        <p14:creationId xmlns:p14="http://schemas.microsoft.com/office/powerpoint/2010/main" val="4551187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8B3346-D774-0374-FCE1-AFDB8A2D9BD2}"/>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03F15578-E48F-A25B-87E8-693F0E8C1B0F}"/>
              </a:ext>
            </a:extLst>
          </p:cNvPr>
          <p:cNvSpPr>
            <a:spLocks noGrp="1"/>
          </p:cNvSpPr>
          <p:nvPr>
            <p:ph type="body" sz="quarter" idx="16" hasCustomPrompt="1"/>
          </p:nvPr>
        </p:nvSpPr>
        <p:spPr>
          <a:xfrm>
            <a:off x="2400300" y="1904470"/>
            <a:ext cx="8818033" cy="2400300"/>
          </a:xfrm>
          <a:prstGeom prst="rect">
            <a:avLst/>
          </a:prstGeom>
        </p:spPr>
        <p:txBody>
          <a:bodyPr lIns="102850" tIns="51425" rIns="102850" bIns="51425" anchor="ctr"/>
          <a:lstStyle>
            <a:lvl1pPr algn="l">
              <a:lnSpc>
                <a:spcPct val="200000"/>
              </a:lnSpc>
              <a:defRPr sz="3600" b="0" i="0" u="none" strike="noStrike" spc="0">
                <a:solidFill>
                  <a:srgbClr val="8C3800">
                    <a:alpha val="100000"/>
                  </a:srgbClr>
                </a:solidFill>
                <a:latin typeface="Tahoma"/>
              </a:defRPr>
            </a:lvl1pPr>
          </a:lstStyle>
          <a:p>
            <a:pPr marL="457200" indent="-457200">
              <a:buClr>
                <a:srgbClr val="8C3800"/>
              </a:buClr>
              <a:buFont typeface="+mj-lt"/>
              <a:buAutoNum type="arabicPeriod"/>
            </a:pPr>
            <a:r>
              <a:rPr lang="en-US" altLang="zh-CN" sz="3600" b="0" i="0" u="none" strike="noStrike" dirty="0">
                <a:solidFill>
                  <a:srgbClr val="8C3800"/>
                </a:solidFill>
                <a:latin typeface="Tahoma"/>
                <a:ea typeface="Tahoma"/>
                <a:cs typeface="Tahoma"/>
                <a:sym typeface="Tahoma"/>
              </a:rPr>
              <a:t>Background </a:t>
            </a:r>
            <a:endParaRPr lang="en-US" altLang="zh-CN" dirty="0">
              <a:solidFill>
                <a:srgbClr val="8C3800"/>
              </a:solidFill>
              <a:ea typeface="Tahoma"/>
              <a:cs typeface="Tahoma"/>
              <a:sym typeface="Tahoma"/>
            </a:endParaRPr>
          </a:p>
          <a:p>
            <a:pPr marL="457200" indent="-457200">
              <a:buClr>
                <a:srgbClr val="8C3800"/>
              </a:buClr>
              <a:buFont typeface="+mj-lt"/>
              <a:buAutoNum type="arabicPeriod"/>
            </a:pPr>
            <a:r>
              <a:rPr lang="en-US" altLang="zh-CN" sz="3600" b="0" i="0" u="none" strike="noStrike" dirty="0">
                <a:solidFill>
                  <a:srgbClr val="8C3800"/>
                </a:solidFill>
                <a:latin typeface="Tahoma"/>
                <a:ea typeface="Tahoma"/>
                <a:cs typeface="Tahoma"/>
                <a:sym typeface="Tahoma"/>
              </a:rPr>
              <a:t>Formative Study</a:t>
            </a:r>
          </a:p>
          <a:p>
            <a:pPr marL="457200" indent="-457200">
              <a:buClr>
                <a:srgbClr val="8C3800"/>
              </a:buClr>
              <a:buFont typeface="+mj-lt"/>
              <a:buAutoNum type="arabicPeriod"/>
            </a:pPr>
            <a:r>
              <a:rPr lang="en-US" dirty="0">
                <a:solidFill>
                  <a:srgbClr val="8C3800"/>
                </a:solidFill>
                <a:ea typeface="Tahoma"/>
                <a:cs typeface="Tahoma"/>
                <a:sym typeface="Tahoma"/>
              </a:rPr>
              <a:t>Concept</a:t>
            </a:r>
          </a:p>
          <a:p>
            <a:pPr marL="457200" indent="-457200">
              <a:buClr>
                <a:srgbClr val="8C3800"/>
              </a:buClr>
              <a:buFont typeface="+mj-lt"/>
              <a:buAutoNum type="arabicPeriod"/>
            </a:pPr>
            <a:r>
              <a:rPr lang="en-US" dirty="0" err="1">
                <a:solidFill>
                  <a:srgbClr val="8C3800"/>
                </a:solidFill>
                <a:ea typeface="Tahoma"/>
                <a:cs typeface="Tahoma"/>
                <a:sym typeface="Tahoma"/>
              </a:rPr>
              <a:t>NeuroSync</a:t>
            </a:r>
            <a:endParaRPr lang="en-US" sz="3600" b="0" i="0" u="none" strike="noStrike" dirty="0">
              <a:solidFill>
                <a:srgbClr val="8C3800"/>
              </a:solidFill>
              <a:latin typeface="Tahoma"/>
              <a:ea typeface="Tahoma"/>
              <a:cs typeface="Tahoma"/>
              <a:sym typeface="Tahoma"/>
            </a:endParaRPr>
          </a:p>
          <a:p>
            <a:pPr marL="457200" indent="-457200">
              <a:buClr>
                <a:srgbClr val="8C3800"/>
              </a:buClr>
              <a:buFont typeface="+mj-lt"/>
              <a:buAutoNum type="arabicPeriod"/>
            </a:pPr>
            <a:r>
              <a:rPr lang="en-US" dirty="0">
                <a:solidFill>
                  <a:srgbClr val="8C3800"/>
                </a:solidFill>
                <a:ea typeface="Tahoma"/>
                <a:cs typeface="Tahoma"/>
                <a:sym typeface="Tahoma"/>
              </a:rPr>
              <a:t>Result and Takeaway</a:t>
            </a:r>
            <a:endParaRPr lang="en-US" sz="3600" b="0" i="0" u="none" strike="noStrike" dirty="0">
              <a:solidFill>
                <a:srgbClr val="8C3800"/>
              </a:solidFill>
              <a:latin typeface="Tahoma"/>
              <a:ea typeface="Tahoma"/>
              <a:cs typeface="Tahoma"/>
              <a:sym typeface="Tahoma"/>
            </a:endParaRPr>
          </a:p>
        </p:txBody>
      </p:sp>
      <p:sp>
        <p:nvSpPr>
          <p:cNvPr id="3" name="AutoShape 3">
            <a:extLst>
              <a:ext uri="{FF2B5EF4-FFF2-40B4-BE49-F238E27FC236}">
                <a16:creationId xmlns:a16="http://schemas.microsoft.com/office/drawing/2014/main" id="{5A1643DA-7AF8-B9B6-1C79-D50D1CC1A653}"/>
              </a:ext>
            </a:extLst>
          </p:cNvPr>
          <p:cNvSpPr/>
          <p:nvPr/>
        </p:nvSpPr>
        <p:spPr>
          <a:xfrm>
            <a:off x="10863893" y="366714"/>
            <a:ext cx="623888" cy="1150418"/>
          </a:xfrm>
          <a:prstGeom prst="rect">
            <a:avLst/>
          </a:prstGeom>
          <a:solidFill>
            <a:srgbClr val="FFFFFF">
              <a:alpha val="80000"/>
            </a:srgbClr>
          </a:solidFill>
          <a:ln w="12700" cap="flat">
            <a:noFill/>
            <a:prstDash val="solid"/>
          </a:ln>
        </p:spPr>
        <p:txBody>
          <a:bodyPr lIns="91440" tIns="45720" rIns="91440" bIns="45720" rtlCol="0" anchor="ctr"/>
          <a:lstStyle/>
          <a:p>
            <a:pPr algn="ctr">
              <a:defRPr/>
            </a:pPr>
            <a:endParaRPr/>
          </a:p>
        </p:txBody>
      </p:sp>
      <p:sp>
        <p:nvSpPr>
          <p:cNvPr id="5" name="AutoShape 4">
            <a:extLst>
              <a:ext uri="{FF2B5EF4-FFF2-40B4-BE49-F238E27FC236}">
                <a16:creationId xmlns:a16="http://schemas.microsoft.com/office/drawing/2014/main" id="{C4288A50-FDB1-9FB4-AD8D-EB19ACAFB60F}"/>
              </a:ext>
            </a:extLst>
          </p:cNvPr>
          <p:cNvSpPr/>
          <p:nvPr/>
        </p:nvSpPr>
        <p:spPr>
          <a:xfrm>
            <a:off x="2400299" y="1794176"/>
            <a:ext cx="8606367" cy="2249490"/>
          </a:xfrm>
          <a:prstGeom prst="rect">
            <a:avLst/>
          </a:prstGeom>
          <a:solidFill>
            <a:srgbClr val="FFFFFF">
              <a:alpha val="70000"/>
            </a:srgbClr>
          </a:solidFill>
          <a:ln w="12700" cap="flat">
            <a:noFill/>
            <a:prstDash val="solid"/>
          </a:ln>
        </p:spPr>
        <p:txBody>
          <a:bodyPr lIns="91440" tIns="45720" rIns="91440" bIns="45720" rtlCol="0" anchor="ctr"/>
          <a:lstStyle/>
          <a:p>
            <a:pPr algn="ctr">
              <a:defRPr/>
            </a:pPr>
            <a:endParaRPr dirty="0"/>
          </a:p>
        </p:txBody>
      </p:sp>
      <p:sp>
        <p:nvSpPr>
          <p:cNvPr id="4" name="AutoShape 4">
            <a:extLst>
              <a:ext uri="{FF2B5EF4-FFF2-40B4-BE49-F238E27FC236}">
                <a16:creationId xmlns:a16="http://schemas.microsoft.com/office/drawing/2014/main" id="{5CF2C61C-044B-C0E8-A50F-BE2A9FA6304B}"/>
              </a:ext>
            </a:extLst>
          </p:cNvPr>
          <p:cNvSpPr/>
          <p:nvPr/>
        </p:nvSpPr>
        <p:spPr>
          <a:xfrm>
            <a:off x="2400300" y="3933371"/>
            <a:ext cx="8606367" cy="1787135"/>
          </a:xfrm>
          <a:prstGeom prst="rect">
            <a:avLst/>
          </a:prstGeom>
          <a:solidFill>
            <a:srgbClr val="FFFFFF">
              <a:alpha val="70000"/>
            </a:srgbClr>
          </a:solidFill>
          <a:ln w="12700" cap="flat">
            <a:noFill/>
            <a:prstDash val="solid"/>
          </a:ln>
        </p:spPr>
        <p:txBody>
          <a:bodyPr lIns="91440" tIns="45720" rIns="91440" bIns="45720" rtlCol="0" anchor="ctr"/>
          <a:lstStyle/>
          <a:p>
            <a:pPr algn="ctr">
              <a:defRPr/>
            </a:pPr>
            <a:endParaRPr dirty="0"/>
          </a:p>
        </p:txBody>
      </p:sp>
    </p:spTree>
    <p:extLst>
      <p:ext uri="{BB962C8B-B14F-4D97-AF65-F5344CB8AC3E}">
        <p14:creationId xmlns:p14="http://schemas.microsoft.com/office/powerpoint/2010/main" val="22805891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EFDE23-31C9-A8D6-0939-918E4AFD6591}"/>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5FA407F6-76A3-2E1C-DA69-62B3238B9A40}"/>
              </a:ext>
            </a:extLst>
          </p:cNvPr>
          <p:cNvSpPr txBox="1">
            <a:spLocks/>
          </p:cNvSpPr>
          <p:nvPr/>
        </p:nvSpPr>
        <p:spPr>
          <a:xfrm>
            <a:off x="88793" y="132935"/>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a:t>Results - Cognitive Load and Total Rounds</a:t>
            </a:r>
            <a:endParaRPr lang="en-US" altLang="zh-CN" dirty="0"/>
          </a:p>
        </p:txBody>
      </p:sp>
      <p:pic>
        <p:nvPicPr>
          <p:cNvPr id="14" name="图片 13">
            <a:extLst>
              <a:ext uri="{FF2B5EF4-FFF2-40B4-BE49-F238E27FC236}">
                <a16:creationId xmlns:a16="http://schemas.microsoft.com/office/drawing/2014/main" id="{F6B74198-18AC-D7A0-A6B0-736C8292CA0C}"/>
              </a:ext>
            </a:extLst>
          </p:cNvPr>
          <p:cNvPicPr>
            <a:picLocks noChangeAspect="1"/>
          </p:cNvPicPr>
          <p:nvPr/>
        </p:nvPicPr>
        <p:blipFill>
          <a:blip r:embed="rId2"/>
          <a:stretch>
            <a:fillRect/>
          </a:stretch>
        </p:blipFill>
        <p:spPr>
          <a:xfrm>
            <a:off x="220132" y="1707561"/>
            <a:ext cx="5442651" cy="4101363"/>
          </a:xfrm>
          <a:prstGeom prst="rect">
            <a:avLst/>
          </a:prstGeom>
        </p:spPr>
      </p:pic>
      <p:pic>
        <p:nvPicPr>
          <p:cNvPr id="19" name="图片 18">
            <a:extLst>
              <a:ext uri="{FF2B5EF4-FFF2-40B4-BE49-F238E27FC236}">
                <a16:creationId xmlns:a16="http://schemas.microsoft.com/office/drawing/2014/main" id="{85B83500-618A-4382-B574-C94A973914B5}"/>
              </a:ext>
            </a:extLst>
          </p:cNvPr>
          <p:cNvPicPr>
            <a:picLocks noChangeAspect="1"/>
          </p:cNvPicPr>
          <p:nvPr/>
        </p:nvPicPr>
        <p:blipFill>
          <a:blip r:embed="rId3"/>
          <a:stretch>
            <a:fillRect/>
          </a:stretch>
        </p:blipFill>
        <p:spPr>
          <a:xfrm>
            <a:off x="6563520" y="1707561"/>
            <a:ext cx="4284288" cy="4101363"/>
          </a:xfrm>
          <a:prstGeom prst="rect">
            <a:avLst/>
          </a:prstGeom>
        </p:spPr>
      </p:pic>
      <p:sp>
        <p:nvSpPr>
          <p:cNvPr id="2" name="AutoShape 2">
            <a:extLst>
              <a:ext uri="{FF2B5EF4-FFF2-40B4-BE49-F238E27FC236}">
                <a16:creationId xmlns:a16="http://schemas.microsoft.com/office/drawing/2014/main" id="{F936A682-571F-B15C-DCA3-6735B3FA596D}"/>
              </a:ext>
            </a:extLst>
          </p:cNvPr>
          <p:cNvSpPr txBox="1">
            <a:spLocks/>
          </p:cNvSpPr>
          <p:nvPr/>
        </p:nvSpPr>
        <p:spPr>
          <a:xfrm>
            <a:off x="220132" y="792952"/>
            <a:ext cx="5274733" cy="660017"/>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80563A"/>
                </a:solidFill>
                <a:ea typeface="Tahoma"/>
                <a:cs typeface="Tahoma"/>
                <a:sym typeface="Tahoma"/>
              </a:rPr>
              <a:t>NASA TLX</a:t>
            </a:r>
          </a:p>
          <a:p>
            <a:pPr marL="91440" algn="just">
              <a:buClr>
                <a:srgbClr val="1D3160"/>
              </a:buClr>
            </a:pPr>
            <a:r>
              <a:rPr lang="en-US" altLang="zh-CN" sz="1800" dirty="0"/>
              <a:t>NeuroSync reduces cognitive load and shift users focus.</a:t>
            </a:r>
            <a:endParaRPr lang="en-US" altLang="zh-CN" sz="1800" b="1" i="1" u="sng" dirty="0">
              <a:solidFill>
                <a:srgbClr val="1D3160"/>
              </a:solidFill>
              <a:ea typeface="Tahoma"/>
              <a:cs typeface="Tahoma"/>
              <a:sym typeface="Tahoma"/>
            </a:endParaRPr>
          </a:p>
        </p:txBody>
      </p:sp>
      <p:sp>
        <p:nvSpPr>
          <p:cNvPr id="4" name="AutoShape 2">
            <a:extLst>
              <a:ext uri="{FF2B5EF4-FFF2-40B4-BE49-F238E27FC236}">
                <a16:creationId xmlns:a16="http://schemas.microsoft.com/office/drawing/2014/main" id="{32390518-6A08-6973-686B-B570F71D2777}"/>
              </a:ext>
            </a:extLst>
          </p:cNvPr>
          <p:cNvSpPr txBox="1">
            <a:spLocks/>
          </p:cNvSpPr>
          <p:nvPr/>
        </p:nvSpPr>
        <p:spPr>
          <a:xfrm>
            <a:off x="6024037" y="792951"/>
            <a:ext cx="5338230" cy="660017"/>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80563A"/>
                </a:solidFill>
                <a:ea typeface="Tahoma"/>
                <a:cs typeface="Tahoma"/>
                <a:sym typeface="Tahoma"/>
              </a:rPr>
              <a:t>Interaction Rounds</a:t>
            </a:r>
          </a:p>
          <a:p>
            <a:pPr marL="91440" algn="just">
              <a:buClr>
                <a:srgbClr val="1D3160"/>
              </a:buClr>
            </a:pPr>
            <a:r>
              <a:rPr lang="en-US" altLang="zh-CN" sz="1800" dirty="0"/>
              <a:t>NeuroSync reduces total rounds and over all time.</a:t>
            </a:r>
            <a:endParaRPr lang="en-US" altLang="zh-CN" sz="1800" b="1" i="1" u="sng" dirty="0">
              <a:solidFill>
                <a:srgbClr val="1D3160"/>
              </a:solidFill>
              <a:ea typeface="Tahoma"/>
              <a:cs typeface="Tahoma"/>
              <a:sym typeface="Tahoma"/>
            </a:endParaRPr>
          </a:p>
        </p:txBody>
      </p:sp>
      <p:sp>
        <p:nvSpPr>
          <p:cNvPr id="5" name="AutoShape 9">
            <a:extLst>
              <a:ext uri="{FF2B5EF4-FFF2-40B4-BE49-F238E27FC236}">
                <a16:creationId xmlns:a16="http://schemas.microsoft.com/office/drawing/2014/main" id="{5D5EECE0-7974-4140-1D04-C03505924C78}"/>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29/31</a:t>
            </a:r>
            <a:endParaRPr lang="en-US" altLang="zh-CN" sz="1100" dirty="0"/>
          </a:p>
        </p:txBody>
      </p:sp>
      <p:sp>
        <p:nvSpPr>
          <p:cNvPr id="6" name="文本框 5">
            <a:extLst>
              <a:ext uri="{FF2B5EF4-FFF2-40B4-BE49-F238E27FC236}">
                <a16:creationId xmlns:a16="http://schemas.microsoft.com/office/drawing/2014/main" id="{4D9D232D-7C88-8AC1-FBE5-DBDF9F28BE77}"/>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dirty="0" err="1">
                <a:solidFill>
                  <a:schemeClr val="bg1"/>
                </a:solidFill>
              </a:rPr>
              <a:t>NeuroSync</a:t>
            </a:r>
            <a:r>
              <a:rPr lang="en-US" altLang="zh-CN" dirty="0">
                <a:solidFill>
                  <a:schemeClr val="bg1"/>
                </a:solidFill>
              </a:rPr>
              <a:t> &gt; </a:t>
            </a:r>
            <a:r>
              <a:rPr lang="en-US" altLang="zh-CN" b="1" dirty="0">
                <a:solidFill>
                  <a:schemeClr val="bg1"/>
                </a:solidFill>
              </a:rPr>
              <a:t>Result &amp; Takeaway</a:t>
            </a:r>
            <a:endParaRPr lang="zh-CN" altLang="en-US" b="1" dirty="0">
              <a:solidFill>
                <a:schemeClr val="bg1"/>
              </a:solidFill>
            </a:endParaRPr>
          </a:p>
        </p:txBody>
      </p:sp>
    </p:spTree>
    <p:extLst>
      <p:ext uri="{BB962C8B-B14F-4D97-AF65-F5344CB8AC3E}">
        <p14:creationId xmlns:p14="http://schemas.microsoft.com/office/powerpoint/2010/main" val="6606270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921ED1-35E9-18BE-AC43-F2BAD5685EA4}"/>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61F84D40-9B4F-B090-9C44-2DA9A989C54C}"/>
              </a:ext>
            </a:extLst>
          </p:cNvPr>
          <p:cNvSpPr txBox="1">
            <a:spLocks/>
          </p:cNvSpPr>
          <p:nvPr/>
        </p:nvSpPr>
        <p:spPr>
          <a:xfrm>
            <a:off x="88793" y="132935"/>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dirty="0"/>
              <a:t>Take away</a:t>
            </a:r>
          </a:p>
        </p:txBody>
      </p:sp>
      <p:sp>
        <p:nvSpPr>
          <p:cNvPr id="2" name="AutoShape 2">
            <a:extLst>
              <a:ext uri="{FF2B5EF4-FFF2-40B4-BE49-F238E27FC236}">
                <a16:creationId xmlns:a16="http://schemas.microsoft.com/office/drawing/2014/main" id="{0A35E06A-37ED-958C-E36D-D43A90C08161}"/>
              </a:ext>
            </a:extLst>
          </p:cNvPr>
          <p:cNvSpPr txBox="1">
            <a:spLocks/>
          </p:cNvSpPr>
          <p:nvPr/>
        </p:nvSpPr>
        <p:spPr>
          <a:xfrm>
            <a:off x="140002" y="1671999"/>
            <a:ext cx="11238896" cy="660017"/>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80563A"/>
                </a:solidFill>
                <a:ea typeface="Tahoma"/>
                <a:cs typeface="Tahoma"/>
                <a:sym typeface="Tahoma"/>
              </a:rPr>
              <a:t>Multi round compression through nonlinear representation and modification</a:t>
            </a:r>
          </a:p>
          <a:p>
            <a:pPr marL="91440" algn="just">
              <a:buClr>
                <a:srgbClr val="1D3160"/>
              </a:buClr>
            </a:pPr>
            <a:r>
              <a:rPr lang="en-US" altLang="zh-CN" sz="1800" dirty="0"/>
              <a:t>First, since externalization allows users to shift from sequential to parallel misalignment resolution, future systems need to thoughtfully design representations (</a:t>
            </a:r>
            <a:r>
              <a:rPr lang="en-US" altLang="zh-CN" sz="1800" dirty="0" err="1"/>
              <a:t>eg</a:t>
            </a:r>
            <a:r>
              <a:rPr lang="en-US" altLang="zh-CN" sz="1800" dirty="0"/>
              <a:t>, task graphs) that consolidate sequential steps in domain-specific workflows like programming. </a:t>
            </a:r>
            <a:endParaRPr lang="en-US" altLang="zh-CN" sz="1800" b="1" i="1" u="sng" dirty="0">
              <a:solidFill>
                <a:srgbClr val="1D3160"/>
              </a:solidFill>
              <a:ea typeface="Tahoma"/>
              <a:cs typeface="Tahoma"/>
              <a:sym typeface="Tahoma"/>
            </a:endParaRPr>
          </a:p>
        </p:txBody>
      </p:sp>
      <p:sp>
        <p:nvSpPr>
          <p:cNvPr id="4" name="AutoShape 2">
            <a:extLst>
              <a:ext uri="{FF2B5EF4-FFF2-40B4-BE49-F238E27FC236}">
                <a16:creationId xmlns:a16="http://schemas.microsoft.com/office/drawing/2014/main" id="{6D448782-ADDF-BB6C-B40A-C618AC5FCA1B}"/>
              </a:ext>
            </a:extLst>
          </p:cNvPr>
          <p:cNvSpPr txBox="1">
            <a:spLocks/>
          </p:cNvSpPr>
          <p:nvPr/>
        </p:nvSpPr>
        <p:spPr>
          <a:xfrm>
            <a:off x="140002" y="3911729"/>
            <a:ext cx="11238895" cy="660017"/>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u="sng" dirty="0">
                <a:solidFill>
                  <a:srgbClr val="80563A"/>
                </a:solidFill>
                <a:ea typeface="Tahoma"/>
                <a:cs typeface="Tahoma"/>
                <a:sym typeface="Tahoma"/>
              </a:rPr>
              <a:t>Align with intent changing</a:t>
            </a:r>
          </a:p>
          <a:p>
            <a:pPr marL="91440" algn="just">
              <a:buClr>
                <a:srgbClr val="1D3160"/>
              </a:buClr>
            </a:pPr>
            <a:r>
              <a:rPr lang="en-US" altLang="zh-CN" sz="1800" dirty="0"/>
              <a:t>Second, direct task-intent matching involves multi-round interactions where user intents are constantly changing. The system should provide targeted information aligned with updated user intents to reduce users’ cognitive load and improve system usability.</a:t>
            </a:r>
            <a:endParaRPr lang="en-US" altLang="zh-CN" sz="1800" b="1" i="1" u="sng" dirty="0">
              <a:solidFill>
                <a:srgbClr val="1D3160"/>
              </a:solidFill>
              <a:ea typeface="Tahoma"/>
              <a:cs typeface="Tahoma"/>
              <a:sym typeface="Tahoma"/>
            </a:endParaRPr>
          </a:p>
        </p:txBody>
      </p:sp>
      <p:sp>
        <p:nvSpPr>
          <p:cNvPr id="5" name="AutoShape 9">
            <a:extLst>
              <a:ext uri="{FF2B5EF4-FFF2-40B4-BE49-F238E27FC236}">
                <a16:creationId xmlns:a16="http://schemas.microsoft.com/office/drawing/2014/main" id="{1D11430C-3654-BE50-9087-3A1DE5D2A9DF}"/>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30</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6" name="文本框 5">
            <a:extLst>
              <a:ext uri="{FF2B5EF4-FFF2-40B4-BE49-F238E27FC236}">
                <a16:creationId xmlns:a16="http://schemas.microsoft.com/office/drawing/2014/main" id="{768C9801-29EF-2291-6F5F-D477F7C615E4}"/>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Concept &gt; </a:t>
            </a:r>
            <a:r>
              <a:rPr lang="en-US" altLang="zh-CN" dirty="0" err="1">
                <a:solidFill>
                  <a:schemeClr val="bg1"/>
                </a:solidFill>
              </a:rPr>
              <a:t>NeuroSync</a:t>
            </a:r>
            <a:r>
              <a:rPr lang="en-US" altLang="zh-CN" dirty="0">
                <a:solidFill>
                  <a:schemeClr val="bg1"/>
                </a:solidFill>
              </a:rPr>
              <a:t> &gt; </a:t>
            </a:r>
            <a:r>
              <a:rPr lang="en-US" altLang="zh-CN" b="1" dirty="0">
                <a:solidFill>
                  <a:schemeClr val="bg1"/>
                </a:solidFill>
              </a:rPr>
              <a:t>Result &amp; Takeaway</a:t>
            </a:r>
            <a:endParaRPr lang="zh-CN" altLang="en-US" b="1" dirty="0">
              <a:solidFill>
                <a:schemeClr val="bg1"/>
              </a:solidFill>
            </a:endParaRPr>
          </a:p>
        </p:txBody>
      </p:sp>
    </p:spTree>
    <p:extLst>
      <p:ext uri="{BB962C8B-B14F-4D97-AF65-F5344CB8AC3E}">
        <p14:creationId xmlns:p14="http://schemas.microsoft.com/office/powerpoint/2010/main" val="36441049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C1C5C-21AE-3BDE-CB1B-EFF3DB2072A2}"/>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30143620-7C48-5735-0213-BB840ACDE08F}"/>
              </a:ext>
            </a:extLst>
          </p:cNvPr>
          <p:cNvSpPr>
            <a:spLocks noGrp="1"/>
          </p:cNvSpPr>
          <p:nvPr>
            <p:ph type="body" sz="quarter" idx="3" hasCustomPrompt="1"/>
          </p:nvPr>
        </p:nvSpPr>
        <p:spPr>
          <a:xfrm>
            <a:off x="827200" y="625889"/>
            <a:ext cx="9864499" cy="1101277"/>
          </a:xfrm>
          <a:prstGeom prst="rect">
            <a:avLst/>
          </a:prstGeom>
        </p:spPr>
        <p:txBody>
          <a:bodyPr lIns="72000" tIns="36000" rIns="72000" bIns="36000" anchor="ctr"/>
          <a:lstStyle>
            <a:lvl1pPr algn="ctr">
              <a:lnSpc>
                <a:spcPct val="100000"/>
              </a:lnSpc>
              <a:defRPr sz="3200" b="1" i="0" u="none" strike="noStrike" spc="0">
                <a:solidFill>
                  <a:srgbClr val="80563A">
                    <a:alpha val="100000"/>
                  </a:srgbClr>
                </a:solidFill>
                <a:latin typeface="Tahoma"/>
              </a:defRPr>
            </a:lvl1pPr>
          </a:lstStyle>
          <a:p>
            <a:r>
              <a:rPr lang="en-US" altLang="zh-CN" sz="2800" dirty="0">
                <a:solidFill>
                  <a:srgbClr val="80563A"/>
                </a:solidFill>
                <a:ea typeface="Tahoma"/>
                <a:cs typeface="Tahoma"/>
                <a:sym typeface="Tahoma"/>
              </a:rPr>
              <a:t>NeuroSync: Intent-Aware Code-Based Problem Solving via Direct LLM Understanding Modification</a:t>
            </a:r>
            <a:endParaRPr lang="en-US" sz="2800" b="1" i="0" u="none" strike="noStrike" dirty="0">
              <a:solidFill>
                <a:srgbClr val="80563A"/>
              </a:solidFill>
              <a:latin typeface="Tahoma"/>
              <a:ea typeface="Tahoma"/>
              <a:cs typeface="Tahoma"/>
              <a:sym typeface="Tahoma"/>
            </a:endParaRPr>
          </a:p>
        </p:txBody>
      </p:sp>
      <p:sp>
        <p:nvSpPr>
          <p:cNvPr id="7" name="AutoShape 7">
            <a:extLst>
              <a:ext uri="{FF2B5EF4-FFF2-40B4-BE49-F238E27FC236}">
                <a16:creationId xmlns:a16="http://schemas.microsoft.com/office/drawing/2014/main" id="{CA226C8B-6F74-46CB-C2EF-7FDAAE9C94B1}"/>
              </a:ext>
            </a:extLst>
          </p:cNvPr>
          <p:cNvSpPr/>
          <p:nvPr/>
        </p:nvSpPr>
        <p:spPr>
          <a:xfrm>
            <a:off x="2310016" y="1599912"/>
            <a:ext cx="7289596" cy="400110"/>
          </a:xfrm>
          <a:prstGeom prst="rect">
            <a:avLst/>
          </a:prstGeom>
          <a:noFill/>
          <a:ln w="12700">
            <a:noFill/>
            <a:prstDash val="solid"/>
          </a:ln>
        </p:spPr>
        <p:txBody>
          <a:bodyPr lIns="91440" tIns="45720" rIns="91440" bIns="45720" rtlCol="0" anchor="t"/>
          <a:lstStyle/>
          <a:p>
            <a:pPr indent="0" algn="ctr">
              <a:lnSpc>
                <a:spcPct val="100000"/>
              </a:lnSpc>
              <a:defRPr/>
            </a:pPr>
            <a:r>
              <a:rPr lang="en-US" sz="2000" b="0" u="none" strike="noStrike" dirty="0">
                <a:solidFill>
                  <a:srgbClr val="808080"/>
                </a:solidFill>
                <a:latin typeface="Tahoma"/>
                <a:ea typeface="Tahoma"/>
                <a:cs typeface="Tahoma"/>
                <a:sym typeface="Tahoma"/>
              </a:rPr>
              <a:t>Wenshuo ZHANG</a:t>
            </a:r>
            <a:r>
              <a:rPr lang="en-US" sz="2000" dirty="0">
                <a:solidFill>
                  <a:srgbClr val="808080"/>
                </a:solidFill>
                <a:latin typeface="Tahoma"/>
                <a:ea typeface="Tahoma"/>
                <a:cs typeface="Tahoma"/>
                <a:sym typeface="Tahoma"/>
              </a:rPr>
              <a:t>,</a:t>
            </a:r>
            <a:r>
              <a:rPr lang="zh-CN" altLang="en-US" sz="2000" dirty="0">
                <a:solidFill>
                  <a:srgbClr val="808080"/>
                </a:solidFill>
                <a:latin typeface="Tahoma"/>
                <a:ea typeface="Tahoma"/>
                <a:cs typeface="Tahoma"/>
                <a:sym typeface="Tahoma"/>
              </a:rPr>
              <a:t> </a:t>
            </a:r>
            <a:r>
              <a:rPr lang="en-US" sz="2000" b="0" u="none" strike="noStrike" dirty="0">
                <a:solidFill>
                  <a:srgbClr val="808080"/>
                </a:solidFill>
                <a:latin typeface="Tahoma"/>
                <a:ea typeface="Tahoma"/>
                <a:cs typeface="Tahoma"/>
                <a:sym typeface="Tahoma"/>
              </a:rPr>
              <a:t>Leixian Shen, Shuchang Xu,</a:t>
            </a:r>
            <a:r>
              <a:rPr lang="en-US" sz="2000" dirty="0">
                <a:solidFill>
                  <a:srgbClr val="808080"/>
                </a:solidFill>
                <a:latin typeface="Tahoma"/>
                <a:ea typeface="Tahoma"/>
                <a:cs typeface="Tahoma"/>
                <a:sym typeface="Tahoma"/>
              </a:rPr>
              <a:t> </a:t>
            </a:r>
            <a:r>
              <a:rPr lang="en-US" sz="2000" b="0" u="none" strike="noStrike" dirty="0">
                <a:solidFill>
                  <a:srgbClr val="808080"/>
                </a:solidFill>
                <a:latin typeface="Tahoma"/>
                <a:ea typeface="Tahoma"/>
                <a:cs typeface="Tahoma"/>
                <a:sym typeface="Tahoma"/>
              </a:rPr>
              <a:t>Jindu Wang</a:t>
            </a:r>
          </a:p>
          <a:p>
            <a:pPr indent="0" algn="ctr">
              <a:lnSpc>
                <a:spcPct val="100000"/>
              </a:lnSpc>
              <a:defRPr/>
            </a:pPr>
            <a:r>
              <a:rPr lang="en-US" sz="2000" b="0" u="none" strike="noStrike" dirty="0">
                <a:solidFill>
                  <a:srgbClr val="808080"/>
                </a:solidFill>
                <a:latin typeface="Tahoma"/>
                <a:ea typeface="Tahoma"/>
                <a:cs typeface="Tahoma"/>
                <a:sym typeface="Tahoma"/>
              </a:rPr>
              <a:t>Jian Zhao, Huamin Qu,</a:t>
            </a:r>
            <a:r>
              <a:rPr lang="en-US" sz="2000" dirty="0">
                <a:solidFill>
                  <a:srgbClr val="808080"/>
                </a:solidFill>
                <a:latin typeface="Tahoma"/>
                <a:ea typeface="Tahoma"/>
                <a:cs typeface="Tahoma"/>
                <a:sym typeface="Tahoma"/>
              </a:rPr>
              <a:t> </a:t>
            </a:r>
            <a:r>
              <a:rPr lang="en-US" sz="2000" b="0" u="none" strike="noStrike" dirty="0">
                <a:solidFill>
                  <a:srgbClr val="808080"/>
                </a:solidFill>
                <a:latin typeface="Tahoma"/>
                <a:ea typeface="Tahoma"/>
                <a:cs typeface="Tahoma"/>
                <a:sym typeface="Tahoma"/>
              </a:rPr>
              <a:t>Lin-Ping </a:t>
            </a:r>
            <a:r>
              <a:rPr lang="en-US" altLang="zh-CN" sz="2000" b="0" u="none" strike="noStrike" dirty="0">
                <a:solidFill>
                  <a:srgbClr val="808080"/>
                </a:solidFill>
                <a:latin typeface="Tahoma"/>
                <a:ea typeface="Tahoma"/>
                <a:cs typeface="Tahoma"/>
                <a:sym typeface="Tahoma"/>
              </a:rPr>
              <a:t>Yuan</a:t>
            </a:r>
            <a:endParaRPr lang="en-US" sz="2000" b="0" u="none" strike="noStrike" dirty="0">
              <a:solidFill>
                <a:srgbClr val="808080"/>
              </a:solidFill>
              <a:latin typeface="Tahoma"/>
              <a:ea typeface="Tahoma"/>
              <a:cs typeface="Tahoma"/>
              <a:sym typeface="Tahoma"/>
            </a:endParaRPr>
          </a:p>
        </p:txBody>
      </p:sp>
      <p:sp>
        <p:nvSpPr>
          <p:cNvPr id="8" name="AutoShape 3">
            <a:extLst>
              <a:ext uri="{FF2B5EF4-FFF2-40B4-BE49-F238E27FC236}">
                <a16:creationId xmlns:a16="http://schemas.microsoft.com/office/drawing/2014/main" id="{5107AB78-FAED-9639-BECF-B58B75A9D214}"/>
              </a:ext>
            </a:extLst>
          </p:cNvPr>
          <p:cNvSpPr/>
          <p:nvPr/>
        </p:nvSpPr>
        <p:spPr>
          <a:xfrm>
            <a:off x="2313191" y="5133968"/>
            <a:ext cx="6895692" cy="1323439"/>
          </a:xfrm>
          <a:prstGeom prst="rect">
            <a:avLst/>
          </a:prstGeom>
          <a:noFill/>
          <a:ln w="12700">
            <a:noFill/>
            <a:prstDash val="solid"/>
          </a:ln>
        </p:spPr>
        <p:txBody>
          <a:bodyPr lIns="91440" tIns="45720" rIns="91440" bIns="45720" rtlCol="0" anchor="t"/>
          <a:lstStyle/>
          <a:p>
            <a:pPr indent="0" algn="ctr">
              <a:lnSpc>
                <a:spcPct val="100000"/>
              </a:lnSpc>
              <a:defRPr/>
            </a:pPr>
            <a:endParaRPr lang="en-US" sz="1100" dirty="0"/>
          </a:p>
          <a:p>
            <a:pPr indent="0" algn="ctr">
              <a:lnSpc>
                <a:spcPct val="100000"/>
              </a:lnSpc>
            </a:pPr>
            <a:r>
              <a:rPr lang="en-US" sz="2000" b="1" i="0" u="none" strike="noStrike" dirty="0">
                <a:solidFill>
                  <a:srgbClr val="1D3160"/>
                </a:solidFill>
                <a:latin typeface="Tahoma"/>
                <a:ea typeface="Tahoma"/>
                <a:cs typeface="Tahoma"/>
                <a:sym typeface="Tahoma"/>
              </a:rPr>
              <a:t>Thanks for your attention!</a:t>
            </a:r>
          </a:p>
          <a:p>
            <a:pPr indent="0" algn="ctr">
              <a:lnSpc>
                <a:spcPct val="100000"/>
              </a:lnSpc>
            </a:pPr>
            <a:endParaRPr lang="en-US" sz="2000" b="1" i="0" u="none" strike="noStrike" dirty="0">
              <a:solidFill>
                <a:srgbClr val="1D3160"/>
              </a:solidFill>
              <a:latin typeface="Tahoma"/>
              <a:ea typeface="Tahoma"/>
              <a:cs typeface="Tahoma"/>
              <a:sym typeface="Tahoma"/>
            </a:endParaRPr>
          </a:p>
          <a:p>
            <a:pPr indent="0" algn="ctr">
              <a:lnSpc>
                <a:spcPct val="100000"/>
              </a:lnSpc>
            </a:pPr>
            <a:r>
              <a:rPr lang="en-US" sz="2000" b="1" i="0" u="none" strike="noStrike" dirty="0">
                <a:solidFill>
                  <a:srgbClr val="1D3160"/>
                </a:solidFill>
                <a:latin typeface="Tahoma"/>
                <a:ea typeface="Tahoma"/>
                <a:cs typeface="Tahoma"/>
                <a:sym typeface="Tahoma"/>
              </a:rPr>
              <a:t>Questions ?</a:t>
            </a:r>
          </a:p>
        </p:txBody>
      </p:sp>
      <p:sp>
        <p:nvSpPr>
          <p:cNvPr id="9" name="AutoShape 8">
            <a:extLst>
              <a:ext uri="{FF2B5EF4-FFF2-40B4-BE49-F238E27FC236}">
                <a16:creationId xmlns:a16="http://schemas.microsoft.com/office/drawing/2014/main" id="{EA3AB0B9-958B-4C75-639F-B8DF350E3927}"/>
              </a:ext>
            </a:extLst>
          </p:cNvPr>
          <p:cNvSpPr/>
          <p:nvPr/>
        </p:nvSpPr>
        <p:spPr>
          <a:xfrm>
            <a:off x="8877837" y="6011968"/>
            <a:ext cx="2463934" cy="307777"/>
          </a:xfrm>
          <a:prstGeom prst="rect">
            <a:avLst/>
          </a:prstGeom>
          <a:noFill/>
          <a:ln w="12700">
            <a:noFill/>
            <a:prstDash val="solid"/>
          </a:ln>
        </p:spPr>
        <p:txBody>
          <a:bodyPr lIns="91440" tIns="45720" rIns="91440" bIns="45720" rtlCol="0" anchor="t"/>
          <a:lstStyle/>
          <a:p>
            <a:pPr indent="0" algn="r">
              <a:lnSpc>
                <a:spcPct val="100000"/>
              </a:lnSpc>
              <a:defRPr/>
            </a:pPr>
            <a:r>
              <a:rPr lang="en-US" sz="1400" b="0" i="1" u="none" strike="noStrike" dirty="0">
                <a:solidFill>
                  <a:srgbClr val="1D3160"/>
                </a:solidFill>
                <a:latin typeface="Tahoma"/>
                <a:ea typeface="Tahoma"/>
                <a:cs typeface="Tahoma"/>
                <a:sym typeface="Tahoma"/>
              </a:rPr>
              <a:t>wzhangeb@connect.ust.hk</a:t>
            </a:r>
            <a:endParaRPr lang="en-US" sz="1100" dirty="0"/>
          </a:p>
        </p:txBody>
      </p:sp>
      <p:pic>
        <p:nvPicPr>
          <p:cNvPr id="3" name="Picture 5">
            <a:extLst>
              <a:ext uri="{FF2B5EF4-FFF2-40B4-BE49-F238E27FC236}">
                <a16:creationId xmlns:a16="http://schemas.microsoft.com/office/drawing/2014/main" id="{7AE6ECAE-4B2B-7975-F776-241C71F48D06}"/>
              </a:ext>
            </a:extLst>
          </p:cNvPr>
          <p:cNvPicPr>
            <a:picLocks noChangeAspect="1"/>
          </p:cNvPicPr>
          <p:nvPr/>
        </p:nvPicPr>
        <p:blipFill>
          <a:blip r:embed="rId3"/>
          <a:srcRect t="27314" b="29032"/>
          <a:stretch>
            <a:fillRect/>
          </a:stretch>
        </p:blipFill>
        <p:spPr>
          <a:xfrm>
            <a:off x="7342265" y="30174"/>
            <a:ext cx="2088317" cy="607751"/>
          </a:xfrm>
          <a:prstGeom prst="rect">
            <a:avLst/>
          </a:prstGeom>
          <a:ln w="12700">
            <a:noFill/>
            <a:prstDash val="solid"/>
          </a:ln>
        </p:spPr>
      </p:pic>
      <p:pic>
        <p:nvPicPr>
          <p:cNvPr id="4" name="Picture 2" descr="University of Waterloo | OAPPA">
            <a:extLst>
              <a:ext uri="{FF2B5EF4-FFF2-40B4-BE49-F238E27FC236}">
                <a16:creationId xmlns:a16="http://schemas.microsoft.com/office/drawing/2014/main" id="{9D72B0FC-984D-C839-D26B-8626145C49F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2166" t="23966" r="12388" b="25506"/>
          <a:stretch>
            <a:fillRect/>
          </a:stretch>
        </p:blipFill>
        <p:spPr bwMode="auto">
          <a:xfrm>
            <a:off x="9430582" y="55724"/>
            <a:ext cx="2088317" cy="56077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UIST 2025 Logo">
            <a:extLst>
              <a:ext uri="{FF2B5EF4-FFF2-40B4-BE49-F238E27FC236}">
                <a16:creationId xmlns:a16="http://schemas.microsoft.com/office/drawing/2014/main" id="{B85D8EAE-9FDA-0E4B-A6D4-504451FAA2C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9767" y="109300"/>
            <a:ext cx="2311530" cy="449500"/>
          </a:xfrm>
          <a:prstGeom prst="rect">
            <a:avLst/>
          </a:prstGeom>
          <a:noFill/>
          <a:extLst>
            <a:ext uri="{909E8E84-426E-40DD-AFC4-6F175D3DCCD1}">
              <a14:hiddenFill xmlns:a14="http://schemas.microsoft.com/office/drawing/2010/main">
                <a:solidFill>
                  <a:srgbClr val="FFFFFF"/>
                </a:solidFill>
              </a14:hiddenFill>
            </a:ext>
          </a:extLst>
        </p:spPr>
      </p:pic>
      <p:pic>
        <p:nvPicPr>
          <p:cNvPr id="11" name="图片 10">
            <a:extLst>
              <a:ext uri="{FF2B5EF4-FFF2-40B4-BE49-F238E27FC236}">
                <a16:creationId xmlns:a16="http://schemas.microsoft.com/office/drawing/2014/main" id="{A103C86B-4901-6F30-C495-25F5FC39AC6E}"/>
              </a:ext>
            </a:extLst>
          </p:cNvPr>
          <p:cNvPicPr>
            <a:picLocks noChangeAspect="1"/>
          </p:cNvPicPr>
          <p:nvPr/>
        </p:nvPicPr>
        <p:blipFill>
          <a:blip r:embed="rId6">
            <a:duotone>
              <a:prstClr val="black"/>
              <a:schemeClr val="tx1">
                <a:tint val="45000"/>
                <a:satMod val="400000"/>
              </a:schemeClr>
            </a:duotone>
          </a:blip>
          <a:stretch>
            <a:fillRect/>
          </a:stretch>
        </p:blipFill>
        <p:spPr>
          <a:xfrm>
            <a:off x="2677535" y="109300"/>
            <a:ext cx="2088317" cy="369671"/>
          </a:xfrm>
          <a:prstGeom prst="rect">
            <a:avLst/>
          </a:prstGeom>
        </p:spPr>
      </p:pic>
      <p:pic>
        <p:nvPicPr>
          <p:cNvPr id="13" name="图片 12">
            <a:extLst>
              <a:ext uri="{FF2B5EF4-FFF2-40B4-BE49-F238E27FC236}">
                <a16:creationId xmlns:a16="http://schemas.microsoft.com/office/drawing/2014/main" id="{0DFB6CB7-A9F3-ADB6-A138-5F891E8A9ED0}"/>
              </a:ext>
            </a:extLst>
          </p:cNvPr>
          <p:cNvPicPr>
            <a:picLocks noChangeAspect="1"/>
          </p:cNvPicPr>
          <p:nvPr/>
        </p:nvPicPr>
        <p:blipFill>
          <a:blip r:embed="rId7"/>
          <a:srcRect t="23265" b="16054"/>
          <a:stretch>
            <a:fillRect/>
          </a:stretch>
        </p:blipFill>
        <p:spPr>
          <a:xfrm>
            <a:off x="1824175" y="2585750"/>
            <a:ext cx="2834911" cy="2350407"/>
          </a:xfrm>
          <a:prstGeom prst="rect">
            <a:avLst/>
          </a:prstGeom>
        </p:spPr>
      </p:pic>
      <p:pic>
        <p:nvPicPr>
          <p:cNvPr id="15" name="图片 14">
            <a:extLst>
              <a:ext uri="{FF2B5EF4-FFF2-40B4-BE49-F238E27FC236}">
                <a16:creationId xmlns:a16="http://schemas.microsoft.com/office/drawing/2014/main" id="{8CECB1EC-0405-35A6-86E5-D8E9CF7CCE15}"/>
              </a:ext>
            </a:extLst>
          </p:cNvPr>
          <p:cNvPicPr>
            <a:picLocks noChangeAspect="1"/>
          </p:cNvPicPr>
          <p:nvPr/>
        </p:nvPicPr>
        <p:blipFill>
          <a:blip r:embed="rId8"/>
          <a:stretch>
            <a:fillRect/>
          </a:stretch>
        </p:blipFill>
        <p:spPr>
          <a:xfrm>
            <a:off x="7342265" y="2529181"/>
            <a:ext cx="2467125" cy="2467125"/>
          </a:xfrm>
          <a:prstGeom prst="rect">
            <a:avLst/>
          </a:prstGeom>
        </p:spPr>
      </p:pic>
      <p:sp>
        <p:nvSpPr>
          <p:cNvPr id="16" name="AutoShape 2">
            <a:extLst>
              <a:ext uri="{FF2B5EF4-FFF2-40B4-BE49-F238E27FC236}">
                <a16:creationId xmlns:a16="http://schemas.microsoft.com/office/drawing/2014/main" id="{A133518B-0F32-945E-6637-616E6D49908D}"/>
              </a:ext>
            </a:extLst>
          </p:cNvPr>
          <p:cNvSpPr txBox="1">
            <a:spLocks/>
          </p:cNvSpPr>
          <p:nvPr/>
        </p:nvSpPr>
        <p:spPr>
          <a:xfrm>
            <a:off x="2455084" y="4877088"/>
            <a:ext cx="1573092" cy="449501"/>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1D3160"/>
                </a:solidFill>
                <a:ea typeface="Tahoma"/>
                <a:cs typeface="Tahoma"/>
                <a:sym typeface="Tahoma"/>
              </a:rPr>
              <a:t>My </a:t>
            </a:r>
            <a:r>
              <a:rPr lang="en-US" altLang="zh-CN" sz="1800" dirty="0" err="1">
                <a:solidFill>
                  <a:srgbClr val="1D3160"/>
                </a:solidFill>
                <a:ea typeface="Tahoma"/>
                <a:cs typeface="Tahoma"/>
                <a:sym typeface="Tahoma"/>
              </a:rPr>
              <a:t>Wechat</a:t>
            </a:r>
            <a:endParaRPr lang="en-US" altLang="zh-CN" sz="1800" dirty="0">
              <a:solidFill>
                <a:srgbClr val="1D3160"/>
              </a:solidFill>
              <a:ea typeface="Tahoma"/>
              <a:cs typeface="Tahoma"/>
              <a:sym typeface="Tahoma"/>
            </a:endParaRPr>
          </a:p>
        </p:txBody>
      </p:sp>
      <p:sp>
        <p:nvSpPr>
          <p:cNvPr id="17" name="AutoShape 2">
            <a:extLst>
              <a:ext uri="{FF2B5EF4-FFF2-40B4-BE49-F238E27FC236}">
                <a16:creationId xmlns:a16="http://schemas.microsoft.com/office/drawing/2014/main" id="{E1BBACE8-0975-7E46-54F8-5DA2C3A4C02C}"/>
              </a:ext>
            </a:extLst>
          </p:cNvPr>
          <p:cNvSpPr txBox="1">
            <a:spLocks/>
          </p:cNvSpPr>
          <p:nvPr/>
        </p:nvSpPr>
        <p:spPr>
          <a:xfrm>
            <a:off x="8009633" y="4877088"/>
            <a:ext cx="1054183" cy="449501"/>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1D3160"/>
                </a:solidFill>
                <a:ea typeface="Tahoma"/>
                <a:cs typeface="Tahoma"/>
                <a:sym typeface="Tahoma"/>
              </a:rPr>
              <a:t>My CV</a:t>
            </a:r>
          </a:p>
        </p:txBody>
      </p:sp>
      <p:pic>
        <p:nvPicPr>
          <p:cNvPr id="19" name="图片 18">
            <a:extLst>
              <a:ext uri="{FF2B5EF4-FFF2-40B4-BE49-F238E27FC236}">
                <a16:creationId xmlns:a16="http://schemas.microsoft.com/office/drawing/2014/main" id="{7A3CDBE2-A6D1-79AB-AD0A-4B6281F1B1F2}"/>
              </a:ext>
            </a:extLst>
          </p:cNvPr>
          <p:cNvPicPr>
            <a:picLocks noChangeAspect="1"/>
          </p:cNvPicPr>
          <p:nvPr/>
        </p:nvPicPr>
        <p:blipFill>
          <a:blip r:embed="rId9"/>
          <a:srcRect l="24828" t="37051" r="24230" b="34790"/>
          <a:stretch>
            <a:fillRect/>
          </a:stretch>
        </p:blipFill>
        <p:spPr>
          <a:xfrm>
            <a:off x="4695544" y="2585750"/>
            <a:ext cx="2541866" cy="2497879"/>
          </a:xfrm>
          <a:prstGeom prst="rect">
            <a:avLst/>
          </a:prstGeom>
        </p:spPr>
      </p:pic>
      <p:sp>
        <p:nvSpPr>
          <p:cNvPr id="20" name="AutoShape 2">
            <a:extLst>
              <a:ext uri="{FF2B5EF4-FFF2-40B4-BE49-F238E27FC236}">
                <a16:creationId xmlns:a16="http://schemas.microsoft.com/office/drawing/2014/main" id="{7C744703-1C76-B09B-FB5C-B69AF2CAD9AE}"/>
              </a:ext>
            </a:extLst>
          </p:cNvPr>
          <p:cNvSpPr txBox="1">
            <a:spLocks/>
          </p:cNvSpPr>
          <p:nvPr/>
        </p:nvSpPr>
        <p:spPr>
          <a:xfrm>
            <a:off x="4992911" y="4909217"/>
            <a:ext cx="1573092" cy="449501"/>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1D3160"/>
                </a:solidFill>
                <a:ea typeface="Tahoma"/>
                <a:cs typeface="Tahoma"/>
                <a:sym typeface="Tahoma"/>
              </a:rPr>
              <a:t>My </a:t>
            </a:r>
            <a:r>
              <a:rPr lang="en-US" altLang="zh-CN" sz="1800" dirty="0" err="1">
                <a:solidFill>
                  <a:srgbClr val="1D3160"/>
                </a:solidFill>
                <a:ea typeface="Tahoma"/>
                <a:cs typeface="Tahoma"/>
                <a:sym typeface="Tahoma"/>
              </a:rPr>
              <a:t>Whatsup</a:t>
            </a:r>
            <a:endParaRPr lang="en-US" altLang="zh-CN" sz="1800" dirty="0">
              <a:solidFill>
                <a:srgbClr val="1D3160"/>
              </a:solidFill>
              <a:ea typeface="Tahoma"/>
              <a:cs typeface="Tahoma"/>
              <a:sym typeface="Tahoma"/>
            </a:endParaRPr>
          </a:p>
        </p:txBody>
      </p:sp>
    </p:spTree>
    <p:extLst>
      <p:ext uri="{BB962C8B-B14F-4D97-AF65-F5344CB8AC3E}">
        <p14:creationId xmlns:p14="http://schemas.microsoft.com/office/powerpoint/2010/main" val="18973160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2" name="图片 21">
            <a:extLst>
              <a:ext uri="{FF2B5EF4-FFF2-40B4-BE49-F238E27FC236}">
                <a16:creationId xmlns:a16="http://schemas.microsoft.com/office/drawing/2014/main" id="{FF5269B4-C905-4F7D-A223-A2A5312732BC}"/>
              </a:ext>
            </a:extLst>
          </p:cNvPr>
          <p:cNvPicPr>
            <a:picLocks noChangeAspect="1"/>
          </p:cNvPicPr>
          <p:nvPr/>
        </p:nvPicPr>
        <p:blipFill>
          <a:blip r:embed="rId3"/>
          <a:stretch>
            <a:fillRect/>
          </a:stretch>
        </p:blipFill>
        <p:spPr>
          <a:xfrm>
            <a:off x="2408578" y="1485552"/>
            <a:ext cx="6300728" cy="3400182"/>
          </a:xfrm>
          <a:prstGeom prst="rect">
            <a:avLst/>
          </a:prstGeom>
        </p:spPr>
      </p:pic>
      <p:pic>
        <p:nvPicPr>
          <p:cNvPr id="24" name="图形 23" descr="程序员">
            <a:extLst>
              <a:ext uri="{FF2B5EF4-FFF2-40B4-BE49-F238E27FC236}">
                <a16:creationId xmlns:a16="http://schemas.microsoft.com/office/drawing/2014/main" id="{FF0194A2-C949-A4EE-2229-CFB5C31DFF3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52004" y="1660462"/>
            <a:ext cx="914400" cy="914400"/>
          </a:xfrm>
          <a:prstGeom prst="rect">
            <a:avLst/>
          </a:prstGeom>
        </p:spPr>
      </p:pic>
      <p:pic>
        <p:nvPicPr>
          <p:cNvPr id="25" name="图形 24" descr="机器人">
            <a:extLst>
              <a:ext uri="{FF2B5EF4-FFF2-40B4-BE49-F238E27FC236}">
                <a16:creationId xmlns:a16="http://schemas.microsoft.com/office/drawing/2014/main" id="{E836EA36-8676-3839-0CBF-780DE475D26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465608" y="3538083"/>
            <a:ext cx="914400" cy="914400"/>
          </a:xfrm>
          <a:prstGeom prst="rect">
            <a:avLst/>
          </a:prstGeom>
        </p:spPr>
      </p:pic>
      <p:sp>
        <p:nvSpPr>
          <p:cNvPr id="26" name="箭头: 上弧形 25">
            <a:extLst>
              <a:ext uri="{FF2B5EF4-FFF2-40B4-BE49-F238E27FC236}">
                <a16:creationId xmlns:a16="http://schemas.microsoft.com/office/drawing/2014/main" id="{F032BCF9-05D9-3F0B-3238-6F660BA04188}"/>
              </a:ext>
            </a:extLst>
          </p:cNvPr>
          <p:cNvSpPr/>
          <p:nvPr/>
        </p:nvSpPr>
        <p:spPr>
          <a:xfrm rot="20142299" flipH="1">
            <a:off x="3568217" y="1660462"/>
            <a:ext cx="3981450" cy="1035250"/>
          </a:xfrm>
          <a:prstGeom prst="curved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上弧形 26">
            <a:extLst>
              <a:ext uri="{FF2B5EF4-FFF2-40B4-BE49-F238E27FC236}">
                <a16:creationId xmlns:a16="http://schemas.microsoft.com/office/drawing/2014/main" id="{8A86C11C-687B-0E33-9F18-24CB0975BF2E}"/>
              </a:ext>
            </a:extLst>
          </p:cNvPr>
          <p:cNvSpPr/>
          <p:nvPr/>
        </p:nvSpPr>
        <p:spPr>
          <a:xfrm rot="20142299" flipV="1">
            <a:off x="4372676" y="3524303"/>
            <a:ext cx="3981450" cy="1035250"/>
          </a:xfrm>
          <a:prstGeom prst="curved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AutoShape 2">
            <a:extLst>
              <a:ext uri="{FF2B5EF4-FFF2-40B4-BE49-F238E27FC236}">
                <a16:creationId xmlns:a16="http://schemas.microsoft.com/office/drawing/2014/main" id="{3DDC08A1-CFDA-80E3-67EA-D5419040E126}"/>
              </a:ext>
            </a:extLst>
          </p:cNvPr>
          <p:cNvSpPr txBox="1">
            <a:spLocks/>
          </p:cNvSpPr>
          <p:nvPr/>
        </p:nvSpPr>
        <p:spPr>
          <a:xfrm>
            <a:off x="3922808" y="977428"/>
            <a:ext cx="3693565" cy="470056"/>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1D3160"/>
                </a:solidFill>
                <a:ea typeface="Tahoma"/>
                <a:cs typeface="Tahoma"/>
                <a:sym typeface="Tahoma"/>
              </a:rPr>
              <a:t>Users input Multi Rounds Prompt</a:t>
            </a:r>
            <a:endParaRPr lang="en-US" sz="1700" dirty="0">
              <a:solidFill>
                <a:srgbClr val="1D3160"/>
              </a:solidFill>
              <a:ea typeface="Tahoma"/>
              <a:cs typeface="Tahoma"/>
              <a:sym typeface="Tahoma"/>
            </a:endParaRPr>
          </a:p>
        </p:txBody>
      </p:sp>
      <p:sp>
        <p:nvSpPr>
          <p:cNvPr id="29" name="AutoShape 2">
            <a:extLst>
              <a:ext uri="{FF2B5EF4-FFF2-40B4-BE49-F238E27FC236}">
                <a16:creationId xmlns:a16="http://schemas.microsoft.com/office/drawing/2014/main" id="{38E45EDD-864C-53F6-E51D-1AE9F57EE90C}"/>
              </a:ext>
            </a:extLst>
          </p:cNvPr>
          <p:cNvSpPr txBox="1">
            <a:spLocks/>
          </p:cNvSpPr>
          <p:nvPr/>
        </p:nvSpPr>
        <p:spPr>
          <a:xfrm>
            <a:off x="3892771" y="4802652"/>
            <a:ext cx="3693565" cy="470056"/>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1D3160"/>
                </a:solidFill>
                <a:ea typeface="Tahoma"/>
                <a:cs typeface="Tahoma"/>
                <a:sym typeface="Tahoma"/>
              </a:rPr>
              <a:t>LLM generated multi rounds code based on users’ instruction</a:t>
            </a:r>
            <a:endParaRPr lang="en-US" sz="1700" dirty="0">
              <a:solidFill>
                <a:srgbClr val="1D3160"/>
              </a:solidFill>
              <a:ea typeface="Tahoma"/>
              <a:cs typeface="Tahoma"/>
              <a:sym typeface="Tahoma"/>
            </a:endParaRPr>
          </a:p>
        </p:txBody>
      </p:sp>
      <p:sp>
        <p:nvSpPr>
          <p:cNvPr id="31" name="AutoShape 9">
            <a:extLst>
              <a:ext uri="{FF2B5EF4-FFF2-40B4-BE49-F238E27FC236}">
                <a16:creationId xmlns:a16="http://schemas.microsoft.com/office/drawing/2014/main" id="{BD062142-0F63-77CF-CC07-F2699A07D36A}"/>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3/23</a:t>
            </a:r>
            <a:endParaRPr lang="en-US" altLang="zh-CN" sz="1100" dirty="0"/>
          </a:p>
        </p:txBody>
      </p:sp>
      <p:sp>
        <p:nvSpPr>
          <p:cNvPr id="2" name="文本框 1">
            <a:extLst>
              <a:ext uri="{FF2B5EF4-FFF2-40B4-BE49-F238E27FC236}">
                <a16:creationId xmlns:a16="http://schemas.microsoft.com/office/drawing/2014/main" id="{30AD2C8C-ACD7-C91D-0545-DB3CEB4E60F4}"/>
              </a:ext>
            </a:extLst>
          </p:cNvPr>
          <p:cNvSpPr txBox="1"/>
          <p:nvPr/>
        </p:nvSpPr>
        <p:spPr>
          <a:xfrm>
            <a:off x="9626" y="-57150"/>
            <a:ext cx="9169400" cy="307777"/>
          </a:xfrm>
          <a:prstGeom prst="rect">
            <a:avLst/>
          </a:prstGeom>
          <a:noFill/>
        </p:spPr>
        <p:txBody>
          <a:bodyPr wrap="square" rtlCol="0">
            <a:spAutoFit/>
          </a:bodyPr>
          <a:lstStyle/>
          <a:p>
            <a:r>
              <a:rPr lang="en-US" altLang="zh-CN" b="1" dirty="0">
                <a:solidFill>
                  <a:schemeClr val="bg1"/>
                </a:solidFill>
              </a:rPr>
              <a:t>Background </a:t>
            </a:r>
            <a:r>
              <a:rPr lang="en-US" altLang="zh-CN" dirty="0">
                <a:solidFill>
                  <a:schemeClr val="bg1"/>
                </a:solidFill>
              </a:rPr>
              <a:t>&gt; Formative Study &gt; Concept &gt; </a:t>
            </a:r>
            <a:r>
              <a:rPr lang="en-US" altLang="zh-CN" dirty="0" err="1">
                <a:solidFill>
                  <a:schemeClr val="bg1"/>
                </a:solidFill>
              </a:rPr>
              <a:t>NeuroSync</a:t>
            </a:r>
            <a:r>
              <a:rPr lang="en-US" altLang="zh-CN" dirty="0">
                <a:solidFill>
                  <a:schemeClr val="bg1"/>
                </a:solidFill>
              </a:rPr>
              <a:t> &gt; Result &amp; Takeaway</a:t>
            </a:r>
            <a:endParaRPr lang="zh-CN" altLang="en-US" dirty="0">
              <a:solidFill>
                <a:schemeClr val="bg1"/>
              </a:solidFill>
            </a:endParaRPr>
          </a:p>
        </p:txBody>
      </p:sp>
    </p:spTree>
    <p:extLst>
      <p:ext uri="{BB962C8B-B14F-4D97-AF65-F5344CB8AC3E}">
        <p14:creationId xmlns:p14="http://schemas.microsoft.com/office/powerpoint/2010/main" val="1910860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p:bldP spid="29" grpId="0"/>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541B8F0B-F39B-B8EA-F80D-7AC0C78951DA}"/>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F02FCA3E-A89E-C0D5-4ED0-DA9DF298F209}"/>
              </a:ext>
            </a:extLst>
          </p:cNvPr>
          <p:cNvSpPr>
            <a:spLocks noGrp="1"/>
          </p:cNvSpPr>
          <p:nvPr>
            <p:ph type="body" sz="quarter" idx="10" hasCustomPrompt="1"/>
          </p:nvPr>
        </p:nvSpPr>
        <p:spPr>
          <a:xfrm>
            <a:off x="0" y="127231"/>
            <a:ext cx="9486900" cy="660017"/>
          </a:xfrm>
          <a:prstGeom prst="rect">
            <a:avLst/>
          </a:prstGeom>
        </p:spPr>
        <p:txBody>
          <a:bodyPr lIns="72000" tIns="36000" rIns="72000" bIns="36000" anchor="b"/>
          <a:lstStyle>
            <a:lvl1pPr algn="l">
              <a:lnSpc>
                <a:spcPct val="100000"/>
              </a:lnSpc>
              <a:defRPr sz="3500" b="0" i="0" u="none" strike="noStrike" spc="0">
                <a:solidFill>
                  <a:srgbClr val="80563A">
                    <a:alpha val="100000"/>
                  </a:srgbClr>
                </a:solidFill>
                <a:latin typeface="Tahoma"/>
              </a:defRPr>
            </a:lvl1pPr>
          </a:lstStyle>
          <a:p>
            <a:pPr marL="91440" algn="just">
              <a:buClr>
                <a:srgbClr val="1D3160"/>
              </a:buClr>
            </a:pPr>
            <a:r>
              <a:rPr lang="en-US" altLang="zh-CN" sz="3600" dirty="0">
                <a:solidFill>
                  <a:srgbClr val="80563A"/>
                </a:solidFill>
                <a:ea typeface="Tahoma"/>
                <a:cs typeface="Tahoma"/>
                <a:sym typeface="Tahoma"/>
              </a:rPr>
              <a:t>Misalignment Happens in Abstract Matching</a:t>
            </a:r>
          </a:p>
        </p:txBody>
      </p:sp>
      <p:sp>
        <p:nvSpPr>
          <p:cNvPr id="8" name="AutoShape 9">
            <a:extLst>
              <a:ext uri="{FF2B5EF4-FFF2-40B4-BE49-F238E27FC236}">
                <a16:creationId xmlns:a16="http://schemas.microsoft.com/office/drawing/2014/main" id="{93843BAA-B97F-B190-08C8-3E57A236FC70}"/>
              </a:ext>
            </a:extLst>
          </p:cNvPr>
          <p:cNvSpPr/>
          <p:nvPr/>
        </p:nvSpPr>
        <p:spPr>
          <a:xfrm>
            <a:off x="10499394" y="6169223"/>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8/23</a:t>
            </a:r>
            <a:endParaRPr lang="en-US" altLang="zh-CN" sz="1100" dirty="0"/>
          </a:p>
        </p:txBody>
      </p:sp>
      <p:pic>
        <p:nvPicPr>
          <p:cNvPr id="11" name="图片 10">
            <a:extLst>
              <a:ext uri="{FF2B5EF4-FFF2-40B4-BE49-F238E27FC236}">
                <a16:creationId xmlns:a16="http://schemas.microsoft.com/office/drawing/2014/main" id="{CCA3EF0D-9E2F-C993-3F01-965AED11FDBA}"/>
              </a:ext>
            </a:extLst>
          </p:cNvPr>
          <p:cNvPicPr>
            <a:picLocks noChangeAspect="1"/>
          </p:cNvPicPr>
          <p:nvPr/>
        </p:nvPicPr>
        <p:blipFill>
          <a:blip r:embed="rId3"/>
          <a:stretch>
            <a:fillRect/>
          </a:stretch>
        </p:blipFill>
        <p:spPr>
          <a:xfrm>
            <a:off x="390784" y="974250"/>
            <a:ext cx="5368666" cy="1802910"/>
          </a:xfrm>
          <a:prstGeom prst="rect">
            <a:avLst/>
          </a:prstGeom>
        </p:spPr>
      </p:pic>
      <p:sp>
        <p:nvSpPr>
          <p:cNvPr id="12" name="矩形 11">
            <a:extLst>
              <a:ext uri="{FF2B5EF4-FFF2-40B4-BE49-F238E27FC236}">
                <a16:creationId xmlns:a16="http://schemas.microsoft.com/office/drawing/2014/main" id="{DBCA3DE7-8DF9-3CB0-9AB3-1B0D78E3F222}"/>
              </a:ext>
            </a:extLst>
          </p:cNvPr>
          <p:cNvSpPr/>
          <p:nvPr/>
        </p:nvSpPr>
        <p:spPr>
          <a:xfrm>
            <a:off x="262467" y="974250"/>
            <a:ext cx="5496983" cy="116035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1">
            <a:extLst>
              <a:ext uri="{FF2B5EF4-FFF2-40B4-BE49-F238E27FC236}">
                <a16:creationId xmlns:a16="http://schemas.microsoft.com/office/drawing/2014/main" id="{3D019B76-381B-140C-5EF7-5FBBD509F64F}"/>
              </a:ext>
            </a:extLst>
          </p:cNvPr>
          <p:cNvPicPr>
            <a:picLocks noChangeAspect="1"/>
          </p:cNvPicPr>
          <p:nvPr/>
        </p:nvPicPr>
        <p:blipFill>
          <a:blip r:embed="rId4"/>
          <a:stretch>
            <a:fillRect/>
          </a:stretch>
        </p:blipFill>
        <p:spPr>
          <a:xfrm>
            <a:off x="4087709" y="2792184"/>
            <a:ext cx="7066065" cy="3174549"/>
          </a:xfrm>
          <a:prstGeom prst="rect">
            <a:avLst/>
          </a:prstGeom>
        </p:spPr>
      </p:pic>
      <p:cxnSp>
        <p:nvCxnSpPr>
          <p:cNvPr id="23" name="连接符: 肘形 22">
            <a:extLst>
              <a:ext uri="{FF2B5EF4-FFF2-40B4-BE49-F238E27FC236}">
                <a16:creationId xmlns:a16="http://schemas.microsoft.com/office/drawing/2014/main" id="{D6A77E78-3C05-39C3-2F2B-E7B6BA68A598}"/>
              </a:ext>
            </a:extLst>
          </p:cNvPr>
          <p:cNvCxnSpPr>
            <a:cxnSpLocks/>
          </p:cNvCxnSpPr>
          <p:nvPr/>
        </p:nvCxnSpPr>
        <p:spPr>
          <a:xfrm>
            <a:off x="6197600" y="1600200"/>
            <a:ext cx="2133677" cy="1490294"/>
          </a:xfrm>
          <a:prstGeom prst="bentConnector3">
            <a:avLst>
              <a:gd name="adj1" fmla="val 99998"/>
            </a:avLst>
          </a:prstGeom>
          <a:ln>
            <a:tailEnd type="triangle"/>
          </a:ln>
        </p:spPr>
        <p:style>
          <a:lnRef idx="3">
            <a:schemeClr val="accent3"/>
          </a:lnRef>
          <a:fillRef idx="0">
            <a:schemeClr val="accent3"/>
          </a:fillRef>
          <a:effectRef idx="2">
            <a:schemeClr val="accent3"/>
          </a:effectRef>
          <a:fontRef idx="minor">
            <a:schemeClr val="tx1"/>
          </a:fontRef>
        </p:style>
      </p:cxnSp>
      <p:sp>
        <p:nvSpPr>
          <p:cNvPr id="2" name="文本框 1">
            <a:extLst>
              <a:ext uri="{FF2B5EF4-FFF2-40B4-BE49-F238E27FC236}">
                <a16:creationId xmlns:a16="http://schemas.microsoft.com/office/drawing/2014/main" id="{E29129FC-400E-8FCE-29C2-9F0BCEB2ABA7}"/>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Formative Study &gt; </a:t>
            </a:r>
            <a:r>
              <a:rPr lang="en-US" altLang="zh-CN" b="1" dirty="0">
                <a:solidFill>
                  <a:schemeClr val="bg1"/>
                </a:solidFill>
              </a:rPr>
              <a:t>Concept </a:t>
            </a:r>
            <a:r>
              <a:rPr lang="en-US" altLang="zh-CN" dirty="0">
                <a:solidFill>
                  <a:schemeClr val="bg1"/>
                </a:solidFill>
              </a:rPr>
              <a:t>&gt; </a:t>
            </a:r>
            <a:r>
              <a:rPr lang="en-US" altLang="zh-CN" dirty="0" err="1">
                <a:solidFill>
                  <a:schemeClr val="bg1"/>
                </a:solidFill>
              </a:rPr>
              <a:t>NeuroSync</a:t>
            </a:r>
            <a:r>
              <a:rPr lang="en-US" altLang="zh-CN" dirty="0">
                <a:solidFill>
                  <a:schemeClr val="bg1"/>
                </a:solidFill>
              </a:rPr>
              <a:t> &gt; Result &amp; Takeaway</a:t>
            </a:r>
            <a:endParaRPr lang="zh-CN" altLang="en-US" dirty="0">
              <a:solidFill>
                <a:schemeClr val="bg1"/>
              </a:solidFill>
            </a:endParaRPr>
          </a:p>
        </p:txBody>
      </p:sp>
    </p:spTree>
    <p:extLst>
      <p:ext uri="{BB962C8B-B14F-4D97-AF65-F5344CB8AC3E}">
        <p14:creationId xmlns:p14="http://schemas.microsoft.com/office/powerpoint/2010/main" val="1795528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81E8E3-91AC-CB32-7F7E-3AE289C12FCE}"/>
            </a:ext>
          </a:extLst>
        </p:cNvPr>
        <p:cNvGrpSpPr/>
        <p:nvPr/>
      </p:nvGrpSpPr>
      <p:grpSpPr>
        <a:xfrm>
          <a:off x="0" y="0"/>
          <a:ext cx="0" cy="0"/>
          <a:chOff x="0" y="0"/>
          <a:chExt cx="0" cy="0"/>
        </a:xfrm>
      </p:grpSpPr>
      <p:sp>
        <p:nvSpPr>
          <p:cNvPr id="30" name="AutoShape 2">
            <a:extLst>
              <a:ext uri="{FF2B5EF4-FFF2-40B4-BE49-F238E27FC236}">
                <a16:creationId xmlns:a16="http://schemas.microsoft.com/office/drawing/2014/main" id="{88010FF9-EDC9-01FE-AE1B-823AA71300A4}"/>
              </a:ext>
            </a:extLst>
          </p:cNvPr>
          <p:cNvSpPr txBox="1">
            <a:spLocks/>
          </p:cNvSpPr>
          <p:nvPr/>
        </p:nvSpPr>
        <p:spPr>
          <a:xfrm>
            <a:off x="42862" y="384425"/>
            <a:ext cx="11433175" cy="918270"/>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80563A"/>
                </a:solidFill>
                <a:ea typeface="Tahoma"/>
                <a:cs typeface="Tahoma"/>
                <a:sym typeface="Tahoma"/>
              </a:rPr>
              <a:t>Scenario and Target User: </a:t>
            </a:r>
          </a:p>
          <a:p>
            <a:pPr marL="91440" algn="just">
              <a:buClr>
                <a:srgbClr val="1D3160"/>
              </a:buClr>
            </a:pPr>
            <a:r>
              <a:rPr lang="en-US" altLang="zh-CN" sz="1800" b="1" i="1" u="sng" dirty="0">
                <a:latin typeface="Times New Roman" panose="02020603050405020304" pitchFamily="18" charset="0"/>
                <a:cs typeface="Times New Roman" panose="02020603050405020304" pitchFamily="18" charset="0"/>
              </a:rPr>
              <a:t>domain experts need </a:t>
            </a:r>
            <a:r>
              <a:rPr lang="en-US" altLang="zh-CN" sz="1800" dirty="0">
                <a:latin typeface="Times New Roman" panose="02020603050405020304" pitchFamily="18" charset="0"/>
                <a:cs typeface="Times New Roman" panose="02020603050405020304" pitchFamily="18" charset="0"/>
              </a:rPr>
              <a:t>to solve problems in their fields by programming but lack programming knowledge. </a:t>
            </a:r>
            <a:r>
              <a:rPr lang="en-US" altLang="zh-CN" sz="1800" b="1" i="1" u="sng" dirty="0">
                <a:latin typeface="Times New Roman" panose="02020603050405020304" pitchFamily="18" charset="0"/>
                <a:cs typeface="Times New Roman" panose="02020603050405020304" pitchFamily="18" charset="0"/>
              </a:rPr>
              <a:t>Conversational LLMs </a:t>
            </a:r>
            <a:r>
              <a:rPr lang="en-US" altLang="zh-CN" sz="1800" dirty="0">
                <a:latin typeface="Times New Roman" panose="02020603050405020304" pitchFamily="18" charset="0"/>
                <a:cs typeface="Times New Roman" panose="02020603050405020304" pitchFamily="18" charset="0"/>
              </a:rPr>
              <a:t>like ChatGPT help by generating code from prompts, lowering the barrier to programming.</a:t>
            </a:r>
            <a:endParaRPr lang="en-US" sz="1700" dirty="0">
              <a:solidFill>
                <a:srgbClr val="1D3160"/>
              </a:solidFill>
              <a:ea typeface="Tahoma"/>
              <a:cs typeface="Tahoma"/>
              <a:sym typeface="Tahoma"/>
            </a:endParaRPr>
          </a:p>
        </p:txBody>
      </p:sp>
      <p:sp>
        <p:nvSpPr>
          <p:cNvPr id="31" name="AutoShape 9">
            <a:extLst>
              <a:ext uri="{FF2B5EF4-FFF2-40B4-BE49-F238E27FC236}">
                <a16:creationId xmlns:a16="http://schemas.microsoft.com/office/drawing/2014/main" id="{66976CEF-84D1-431D-6144-3B6B769BF202}"/>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3/31</a:t>
            </a:r>
            <a:endParaRPr lang="en-US" altLang="zh-CN" sz="1100" dirty="0"/>
          </a:p>
        </p:txBody>
      </p:sp>
      <p:sp>
        <p:nvSpPr>
          <p:cNvPr id="2" name="文本框 1">
            <a:extLst>
              <a:ext uri="{FF2B5EF4-FFF2-40B4-BE49-F238E27FC236}">
                <a16:creationId xmlns:a16="http://schemas.microsoft.com/office/drawing/2014/main" id="{E75AC821-C3B1-97AC-9D1F-8B617845DB5C}"/>
              </a:ext>
            </a:extLst>
          </p:cNvPr>
          <p:cNvSpPr txBox="1"/>
          <p:nvPr/>
        </p:nvSpPr>
        <p:spPr>
          <a:xfrm>
            <a:off x="9626" y="-57150"/>
            <a:ext cx="9169400" cy="307777"/>
          </a:xfrm>
          <a:prstGeom prst="rect">
            <a:avLst/>
          </a:prstGeom>
          <a:noFill/>
        </p:spPr>
        <p:txBody>
          <a:bodyPr wrap="square" rtlCol="0">
            <a:spAutoFit/>
          </a:bodyPr>
          <a:lstStyle/>
          <a:p>
            <a:r>
              <a:rPr lang="en-US" altLang="zh-CN" b="1" dirty="0">
                <a:solidFill>
                  <a:schemeClr val="bg1"/>
                </a:solidFill>
              </a:rPr>
              <a:t>Background </a:t>
            </a:r>
            <a:r>
              <a:rPr lang="en-US" altLang="zh-CN" dirty="0">
                <a:solidFill>
                  <a:schemeClr val="bg1"/>
                </a:solidFill>
              </a:rPr>
              <a:t>&gt; Formative Study &gt; Concept &gt; </a:t>
            </a:r>
            <a:r>
              <a:rPr lang="en-US" altLang="zh-CN" dirty="0" err="1">
                <a:solidFill>
                  <a:schemeClr val="bg1"/>
                </a:solidFill>
              </a:rPr>
              <a:t>NeuroSync</a:t>
            </a:r>
            <a:r>
              <a:rPr lang="en-US" altLang="zh-CN" dirty="0">
                <a:solidFill>
                  <a:schemeClr val="bg1"/>
                </a:solidFill>
              </a:rPr>
              <a:t> &gt; Result &amp; Takeaway</a:t>
            </a:r>
            <a:endParaRPr lang="zh-CN" altLang="en-US" dirty="0">
              <a:solidFill>
                <a:schemeClr val="bg1"/>
              </a:solidFill>
            </a:endParaRPr>
          </a:p>
        </p:txBody>
      </p:sp>
      <p:pic>
        <p:nvPicPr>
          <p:cNvPr id="5" name="图片 4">
            <a:extLst>
              <a:ext uri="{FF2B5EF4-FFF2-40B4-BE49-F238E27FC236}">
                <a16:creationId xmlns:a16="http://schemas.microsoft.com/office/drawing/2014/main" id="{920E254D-6001-6AEA-47BD-B54A3968A1FE}"/>
              </a:ext>
            </a:extLst>
          </p:cNvPr>
          <p:cNvPicPr>
            <a:picLocks noChangeAspect="1"/>
          </p:cNvPicPr>
          <p:nvPr/>
        </p:nvPicPr>
        <p:blipFill>
          <a:blip r:embed="rId3"/>
          <a:stretch>
            <a:fillRect/>
          </a:stretch>
        </p:blipFill>
        <p:spPr>
          <a:xfrm>
            <a:off x="3500663" y="1468291"/>
            <a:ext cx="4517571" cy="4517571"/>
          </a:xfrm>
          <a:prstGeom prst="rect">
            <a:avLst/>
          </a:prstGeom>
        </p:spPr>
      </p:pic>
    </p:spTree>
    <p:extLst>
      <p:ext uri="{BB962C8B-B14F-4D97-AF65-F5344CB8AC3E}">
        <p14:creationId xmlns:p14="http://schemas.microsoft.com/office/powerpoint/2010/main" val="2338905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CFB2C9-4186-66FC-F238-71BA1093B23E}"/>
            </a:ext>
          </a:extLst>
        </p:cNvPr>
        <p:cNvGrpSpPr/>
        <p:nvPr/>
      </p:nvGrpSpPr>
      <p:grpSpPr>
        <a:xfrm>
          <a:off x="0" y="0"/>
          <a:ext cx="0" cy="0"/>
          <a:chOff x="0" y="0"/>
          <a:chExt cx="0" cy="0"/>
        </a:xfrm>
      </p:grpSpPr>
      <p:sp>
        <p:nvSpPr>
          <p:cNvPr id="30" name="AutoShape 2">
            <a:extLst>
              <a:ext uri="{FF2B5EF4-FFF2-40B4-BE49-F238E27FC236}">
                <a16:creationId xmlns:a16="http://schemas.microsoft.com/office/drawing/2014/main" id="{CA92939F-3910-DD43-5B43-AAA1EB8B71C8}"/>
              </a:ext>
            </a:extLst>
          </p:cNvPr>
          <p:cNvSpPr txBox="1">
            <a:spLocks/>
          </p:cNvSpPr>
          <p:nvPr/>
        </p:nvSpPr>
        <p:spPr>
          <a:xfrm>
            <a:off x="37785" y="312826"/>
            <a:ext cx="11433175" cy="918270"/>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80563A"/>
                </a:solidFill>
                <a:ea typeface="Tahoma"/>
                <a:cs typeface="Tahoma"/>
                <a:sym typeface="Tahoma"/>
              </a:rPr>
              <a:t>Misalignment always happens in this process (Abstract Match).</a:t>
            </a:r>
          </a:p>
          <a:p>
            <a:pPr marL="91440" algn="just">
              <a:buClr>
                <a:srgbClr val="1D3160"/>
              </a:buClr>
            </a:pPr>
            <a:r>
              <a:rPr lang="en-US" altLang="zh-CN" sz="1800" dirty="0">
                <a:solidFill>
                  <a:srgbClr val="1D3160"/>
                </a:solidFill>
                <a:ea typeface="Tahoma"/>
                <a:cs typeface="Tahoma"/>
                <a:sym typeface="Tahoma"/>
              </a:rPr>
              <a:t>The tasks done in LLM generated code doesn’t match what domain users intent to do. </a:t>
            </a:r>
          </a:p>
          <a:p>
            <a:pPr marL="91440" algn="just">
              <a:buClr>
                <a:srgbClr val="1D3160"/>
              </a:buClr>
            </a:pPr>
            <a:r>
              <a:rPr lang="en-US" altLang="zh-CN" sz="1800" dirty="0">
                <a:solidFill>
                  <a:srgbClr val="1D3160"/>
                </a:solidFill>
                <a:ea typeface="Tahoma"/>
                <a:cs typeface="Tahoma"/>
                <a:sym typeface="Tahoma"/>
              </a:rPr>
              <a:t>Misalignment typically leads to repetitive cycles of clarification and debugging, causing frustration and failure. </a:t>
            </a:r>
            <a:endParaRPr lang="en-US" sz="1700" dirty="0">
              <a:solidFill>
                <a:srgbClr val="1D3160"/>
              </a:solidFill>
              <a:ea typeface="Tahoma"/>
              <a:cs typeface="Tahoma"/>
              <a:sym typeface="Tahoma"/>
            </a:endParaRPr>
          </a:p>
        </p:txBody>
      </p:sp>
      <p:sp>
        <p:nvSpPr>
          <p:cNvPr id="31" name="AutoShape 9">
            <a:extLst>
              <a:ext uri="{FF2B5EF4-FFF2-40B4-BE49-F238E27FC236}">
                <a16:creationId xmlns:a16="http://schemas.microsoft.com/office/drawing/2014/main" id="{2ECFDF69-EC87-0A4C-D598-398FD5842B58}"/>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4</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13" name="文本框 12">
            <a:extLst>
              <a:ext uri="{FF2B5EF4-FFF2-40B4-BE49-F238E27FC236}">
                <a16:creationId xmlns:a16="http://schemas.microsoft.com/office/drawing/2014/main" id="{B24B4AEB-0664-4D35-702F-28279DC37085}"/>
              </a:ext>
            </a:extLst>
          </p:cNvPr>
          <p:cNvSpPr txBox="1"/>
          <p:nvPr/>
        </p:nvSpPr>
        <p:spPr>
          <a:xfrm>
            <a:off x="9626" y="-57150"/>
            <a:ext cx="9169400" cy="307777"/>
          </a:xfrm>
          <a:prstGeom prst="rect">
            <a:avLst/>
          </a:prstGeom>
          <a:noFill/>
        </p:spPr>
        <p:txBody>
          <a:bodyPr wrap="square" rtlCol="0">
            <a:spAutoFit/>
          </a:bodyPr>
          <a:lstStyle/>
          <a:p>
            <a:r>
              <a:rPr lang="en-US" altLang="zh-CN" b="1" dirty="0">
                <a:solidFill>
                  <a:schemeClr val="bg1"/>
                </a:solidFill>
              </a:rPr>
              <a:t>Background </a:t>
            </a:r>
            <a:r>
              <a:rPr lang="en-US" altLang="zh-CN" dirty="0">
                <a:solidFill>
                  <a:schemeClr val="bg1"/>
                </a:solidFill>
              </a:rPr>
              <a:t>&gt; Formative Study &gt; Concept &gt; </a:t>
            </a:r>
            <a:r>
              <a:rPr lang="en-US" altLang="zh-CN" dirty="0" err="1">
                <a:solidFill>
                  <a:schemeClr val="bg1"/>
                </a:solidFill>
              </a:rPr>
              <a:t>NeuroSync</a:t>
            </a:r>
            <a:r>
              <a:rPr lang="en-US" altLang="zh-CN" dirty="0">
                <a:solidFill>
                  <a:schemeClr val="bg1"/>
                </a:solidFill>
              </a:rPr>
              <a:t> &gt; Result &amp; Takeaway</a:t>
            </a:r>
            <a:endParaRPr lang="zh-CN" altLang="en-US" dirty="0">
              <a:solidFill>
                <a:schemeClr val="bg1"/>
              </a:solidFill>
            </a:endParaRPr>
          </a:p>
        </p:txBody>
      </p:sp>
      <p:pic>
        <p:nvPicPr>
          <p:cNvPr id="14" name="图片 13">
            <a:extLst>
              <a:ext uri="{FF2B5EF4-FFF2-40B4-BE49-F238E27FC236}">
                <a16:creationId xmlns:a16="http://schemas.microsoft.com/office/drawing/2014/main" id="{1D14F848-0201-1290-D7BD-906D7942C4B7}"/>
              </a:ext>
            </a:extLst>
          </p:cNvPr>
          <p:cNvPicPr>
            <a:picLocks noChangeAspect="1"/>
          </p:cNvPicPr>
          <p:nvPr/>
        </p:nvPicPr>
        <p:blipFill>
          <a:blip r:embed="rId3"/>
          <a:stretch>
            <a:fillRect/>
          </a:stretch>
        </p:blipFill>
        <p:spPr>
          <a:xfrm>
            <a:off x="2181419" y="2082451"/>
            <a:ext cx="6300728" cy="3400182"/>
          </a:xfrm>
          <a:prstGeom prst="rect">
            <a:avLst/>
          </a:prstGeom>
        </p:spPr>
      </p:pic>
      <p:pic>
        <p:nvPicPr>
          <p:cNvPr id="15" name="图形 14" descr="程序员">
            <a:extLst>
              <a:ext uri="{FF2B5EF4-FFF2-40B4-BE49-F238E27FC236}">
                <a16:creationId xmlns:a16="http://schemas.microsoft.com/office/drawing/2014/main" id="{89164758-28EC-7BC8-5D2F-644EBA8C512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224845" y="2257361"/>
            <a:ext cx="914400" cy="914400"/>
          </a:xfrm>
          <a:prstGeom prst="rect">
            <a:avLst/>
          </a:prstGeom>
        </p:spPr>
      </p:pic>
      <p:pic>
        <p:nvPicPr>
          <p:cNvPr id="16" name="图形 15" descr="机器人">
            <a:extLst>
              <a:ext uri="{FF2B5EF4-FFF2-40B4-BE49-F238E27FC236}">
                <a16:creationId xmlns:a16="http://schemas.microsoft.com/office/drawing/2014/main" id="{089EEE35-1CE4-3562-86B0-DB685055089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238449" y="4134982"/>
            <a:ext cx="914400" cy="914400"/>
          </a:xfrm>
          <a:prstGeom prst="rect">
            <a:avLst/>
          </a:prstGeom>
        </p:spPr>
      </p:pic>
      <p:sp>
        <p:nvSpPr>
          <p:cNvPr id="17" name="箭头: 上弧形 16">
            <a:extLst>
              <a:ext uri="{FF2B5EF4-FFF2-40B4-BE49-F238E27FC236}">
                <a16:creationId xmlns:a16="http://schemas.microsoft.com/office/drawing/2014/main" id="{F5D63D7E-8626-CE70-4727-CEB8F0B94C93}"/>
              </a:ext>
            </a:extLst>
          </p:cNvPr>
          <p:cNvSpPr/>
          <p:nvPr/>
        </p:nvSpPr>
        <p:spPr>
          <a:xfrm rot="20142299" flipH="1">
            <a:off x="3341058" y="2257361"/>
            <a:ext cx="3981450" cy="1035250"/>
          </a:xfrm>
          <a:prstGeom prst="curved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箭头: 上弧形 17">
            <a:extLst>
              <a:ext uri="{FF2B5EF4-FFF2-40B4-BE49-F238E27FC236}">
                <a16:creationId xmlns:a16="http://schemas.microsoft.com/office/drawing/2014/main" id="{65A410DF-3766-F7F8-CF10-4C64ECAD78D5}"/>
              </a:ext>
            </a:extLst>
          </p:cNvPr>
          <p:cNvSpPr/>
          <p:nvPr/>
        </p:nvSpPr>
        <p:spPr>
          <a:xfrm rot="20142299" flipV="1">
            <a:off x="4145517" y="4121202"/>
            <a:ext cx="3981450" cy="1035250"/>
          </a:xfrm>
          <a:prstGeom prst="curved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AutoShape 2">
            <a:extLst>
              <a:ext uri="{FF2B5EF4-FFF2-40B4-BE49-F238E27FC236}">
                <a16:creationId xmlns:a16="http://schemas.microsoft.com/office/drawing/2014/main" id="{822A6FEB-5DB8-52A6-A7CF-6068EE09EC18}"/>
              </a:ext>
            </a:extLst>
          </p:cNvPr>
          <p:cNvSpPr txBox="1">
            <a:spLocks/>
          </p:cNvSpPr>
          <p:nvPr/>
        </p:nvSpPr>
        <p:spPr>
          <a:xfrm>
            <a:off x="3695649" y="1574327"/>
            <a:ext cx="3693565" cy="470056"/>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1D3160"/>
                </a:solidFill>
                <a:ea typeface="Tahoma"/>
                <a:cs typeface="Tahoma"/>
                <a:sym typeface="Tahoma"/>
              </a:rPr>
              <a:t>Users input Multi Rounds Prompt</a:t>
            </a:r>
            <a:endParaRPr lang="en-US" sz="1700" dirty="0">
              <a:solidFill>
                <a:srgbClr val="1D3160"/>
              </a:solidFill>
              <a:ea typeface="Tahoma"/>
              <a:cs typeface="Tahoma"/>
              <a:sym typeface="Tahoma"/>
            </a:endParaRPr>
          </a:p>
        </p:txBody>
      </p:sp>
      <p:sp>
        <p:nvSpPr>
          <p:cNvPr id="20" name="AutoShape 2">
            <a:extLst>
              <a:ext uri="{FF2B5EF4-FFF2-40B4-BE49-F238E27FC236}">
                <a16:creationId xmlns:a16="http://schemas.microsoft.com/office/drawing/2014/main" id="{5867A4E3-54D1-766A-A5CD-7C7120242F4C}"/>
              </a:ext>
            </a:extLst>
          </p:cNvPr>
          <p:cNvSpPr txBox="1">
            <a:spLocks/>
          </p:cNvSpPr>
          <p:nvPr/>
        </p:nvSpPr>
        <p:spPr>
          <a:xfrm>
            <a:off x="3665612" y="5399551"/>
            <a:ext cx="3693565" cy="470056"/>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1D3160"/>
                </a:solidFill>
                <a:ea typeface="Tahoma"/>
                <a:cs typeface="Tahoma"/>
                <a:sym typeface="Tahoma"/>
              </a:rPr>
              <a:t>LLM generated multi rounds code based on users’ instruction</a:t>
            </a:r>
            <a:endParaRPr lang="en-US" sz="1700" dirty="0">
              <a:solidFill>
                <a:srgbClr val="1D3160"/>
              </a:solidFill>
              <a:ea typeface="Tahoma"/>
              <a:cs typeface="Tahoma"/>
              <a:sym typeface="Tahoma"/>
            </a:endParaRPr>
          </a:p>
        </p:txBody>
      </p:sp>
      <p:sp>
        <p:nvSpPr>
          <p:cNvPr id="21" name="AutoShape 2">
            <a:extLst>
              <a:ext uri="{FF2B5EF4-FFF2-40B4-BE49-F238E27FC236}">
                <a16:creationId xmlns:a16="http://schemas.microsoft.com/office/drawing/2014/main" id="{E7E66928-7BFE-212C-FE45-1F4C6F056BB0}"/>
              </a:ext>
            </a:extLst>
          </p:cNvPr>
          <p:cNvSpPr txBox="1">
            <a:spLocks/>
          </p:cNvSpPr>
          <p:nvPr/>
        </p:nvSpPr>
        <p:spPr>
          <a:xfrm>
            <a:off x="8056459" y="1961684"/>
            <a:ext cx="3097316" cy="1666887"/>
          </a:xfrm>
          <a:prstGeom prst="rect">
            <a:avLst/>
          </a:prstGeom>
          <a:solidFill>
            <a:schemeClr val="bg1"/>
          </a:solidFill>
          <a:ln w="12700">
            <a:solidFill>
              <a:schemeClr val="tx2"/>
            </a:solidFill>
            <a:prstDash val="solid"/>
          </a:ln>
        </p:spPr>
        <p:txBody>
          <a:bodyPr lIns="102850" tIns="51425" rIns="102850" bIns="51425" anchor="t"/>
          <a:lstStyle>
            <a:defPPr marR="0" lvl="0" algn="l" rtl="0">
              <a:lnSpc>
                <a:spcPct val="100000"/>
              </a:lnSpc>
              <a:spcBef>
                <a:spcPts val="0"/>
              </a:spcBef>
              <a:spcAft>
                <a:spcPts val="0"/>
              </a:spcAft>
              <a:defRPr/>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400" dirty="0">
                <a:solidFill>
                  <a:srgbClr val="80563A"/>
                </a:solidFill>
                <a:latin typeface="Times New Roman" panose="02020603050405020304" pitchFamily="18" charset="0"/>
                <a:ea typeface="Tahoma"/>
                <a:cs typeface="Times New Roman" panose="02020603050405020304" pitchFamily="18" charset="0"/>
                <a:sym typeface="Tahoma"/>
              </a:rPr>
              <a:t>User Need</a:t>
            </a:r>
          </a:p>
          <a:p>
            <a:pPr marL="91440" algn="just">
              <a:buClr>
                <a:srgbClr val="1D3160"/>
              </a:buClr>
            </a:pPr>
            <a:r>
              <a:rPr lang="en-US" altLang="zh-CN" sz="1400" dirty="0">
                <a:solidFill>
                  <a:srgbClr val="1D3160"/>
                </a:solidFill>
                <a:latin typeface="Times New Roman" panose="02020603050405020304" pitchFamily="18" charset="0"/>
                <a:ea typeface="Tahoma"/>
                <a:cs typeface="Times New Roman" panose="02020603050405020304" pitchFamily="18" charset="0"/>
                <a:sym typeface="Tahoma"/>
              </a:rPr>
              <a:t>I want to Finish Task A, B, C and D</a:t>
            </a:r>
          </a:p>
          <a:p>
            <a:pPr marL="91440" algn="just">
              <a:buClr>
                <a:srgbClr val="1D3160"/>
              </a:buClr>
            </a:pPr>
            <a:r>
              <a:rPr lang="en-US" sz="1400" dirty="0">
                <a:solidFill>
                  <a:srgbClr val="1D3160"/>
                </a:solidFill>
                <a:latin typeface="Times New Roman" panose="02020603050405020304" pitchFamily="18" charset="0"/>
                <a:ea typeface="Tahoma"/>
                <a:cs typeface="Times New Roman" panose="02020603050405020304" pitchFamily="18" charset="0"/>
                <a:sym typeface="Tahoma"/>
              </a:rPr>
              <a:t>1. Task B should be done when A and D is done</a:t>
            </a:r>
          </a:p>
          <a:p>
            <a:pPr marL="91440" algn="just">
              <a:buClr>
                <a:srgbClr val="1D3160"/>
              </a:buClr>
            </a:pPr>
            <a:r>
              <a:rPr lang="en-US" sz="1400" dirty="0">
                <a:solidFill>
                  <a:srgbClr val="1D3160"/>
                </a:solidFill>
                <a:latin typeface="Times New Roman" panose="02020603050405020304" pitchFamily="18" charset="0"/>
                <a:ea typeface="Tahoma"/>
                <a:cs typeface="Times New Roman" panose="02020603050405020304" pitchFamily="18" charset="0"/>
                <a:sym typeface="Tahoma"/>
              </a:rPr>
              <a:t>2. Task C should be done when all are done</a:t>
            </a:r>
          </a:p>
          <a:p>
            <a:pPr marL="91440" algn="just">
              <a:buClr>
                <a:srgbClr val="1D3160"/>
              </a:buClr>
            </a:pPr>
            <a:r>
              <a:rPr lang="en-US" sz="1400" b="1" dirty="0">
                <a:solidFill>
                  <a:srgbClr val="1D3160"/>
                </a:solidFill>
                <a:latin typeface="Times New Roman" panose="02020603050405020304" pitchFamily="18" charset="0"/>
                <a:ea typeface="Tahoma"/>
                <a:cs typeface="Times New Roman" panose="02020603050405020304" pitchFamily="18" charset="0"/>
                <a:sym typeface="Tahoma"/>
              </a:rPr>
              <a:t>…</a:t>
            </a:r>
            <a:r>
              <a:rPr lang="en-US" sz="1400" dirty="0">
                <a:solidFill>
                  <a:srgbClr val="1D3160"/>
                </a:solidFill>
                <a:latin typeface="Times New Roman" panose="02020603050405020304" pitchFamily="18" charset="0"/>
                <a:ea typeface="Tahoma"/>
                <a:cs typeface="Times New Roman" panose="02020603050405020304" pitchFamily="18" charset="0"/>
                <a:sym typeface="Tahoma"/>
              </a:rPr>
              <a:t>(Other indented requirements)</a:t>
            </a:r>
          </a:p>
        </p:txBody>
      </p:sp>
      <p:sp>
        <p:nvSpPr>
          <p:cNvPr id="22" name="AutoShape 2">
            <a:extLst>
              <a:ext uri="{FF2B5EF4-FFF2-40B4-BE49-F238E27FC236}">
                <a16:creationId xmlns:a16="http://schemas.microsoft.com/office/drawing/2014/main" id="{AB169087-0810-8B15-465E-F0FB1D238CE0}"/>
              </a:ext>
            </a:extLst>
          </p:cNvPr>
          <p:cNvSpPr txBox="1">
            <a:spLocks/>
          </p:cNvSpPr>
          <p:nvPr/>
        </p:nvSpPr>
        <p:spPr>
          <a:xfrm>
            <a:off x="752160" y="4161973"/>
            <a:ext cx="2858517" cy="1389818"/>
          </a:xfrm>
          <a:prstGeom prst="rect">
            <a:avLst/>
          </a:prstGeom>
          <a:solidFill>
            <a:schemeClr val="bg1"/>
          </a:solidFill>
          <a:ln w="12700">
            <a:solidFill>
              <a:schemeClr val="tx2"/>
            </a:solidFill>
            <a:prstDash val="solid"/>
          </a:ln>
        </p:spPr>
        <p:txBody>
          <a:bodyPr lIns="102850" tIns="51425" rIns="102850" bIns="51425" anchor="t"/>
          <a:lstStyle>
            <a:defPPr marR="0" lvl="0" algn="l" rtl="0">
              <a:lnSpc>
                <a:spcPct val="100000"/>
              </a:lnSpc>
              <a:spcBef>
                <a:spcPts val="0"/>
              </a:spcBef>
              <a:spcAft>
                <a:spcPts val="0"/>
              </a:spcAft>
              <a:defRPr/>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400" dirty="0">
                <a:solidFill>
                  <a:srgbClr val="80563A"/>
                </a:solidFill>
                <a:latin typeface="Times New Roman" panose="02020603050405020304" pitchFamily="18" charset="0"/>
                <a:ea typeface="Tahoma"/>
                <a:cs typeface="Times New Roman" panose="02020603050405020304" pitchFamily="18" charset="0"/>
                <a:sym typeface="Tahoma"/>
              </a:rPr>
              <a:t>LLM’s Understanding</a:t>
            </a:r>
          </a:p>
          <a:p>
            <a:pPr marL="91440" algn="just">
              <a:buClr>
                <a:srgbClr val="1D3160"/>
              </a:buClr>
            </a:pPr>
            <a:r>
              <a:rPr lang="en-US" altLang="zh-CN" sz="1400" dirty="0">
                <a:solidFill>
                  <a:srgbClr val="1D3160"/>
                </a:solidFill>
                <a:latin typeface="Times New Roman" panose="02020603050405020304" pitchFamily="18" charset="0"/>
                <a:ea typeface="Tahoma"/>
                <a:cs typeface="Times New Roman" panose="02020603050405020304" pitchFamily="18" charset="0"/>
                <a:sym typeface="Tahoma"/>
              </a:rPr>
              <a:t>Code finish Task A, B, D</a:t>
            </a:r>
          </a:p>
          <a:p>
            <a:pPr marL="91440" algn="just">
              <a:buClr>
                <a:srgbClr val="1D3160"/>
              </a:buClr>
            </a:pPr>
            <a:r>
              <a:rPr lang="en-US" altLang="zh-CN" sz="1400" dirty="0">
                <a:solidFill>
                  <a:srgbClr val="1D3160"/>
                </a:solidFill>
                <a:latin typeface="Times New Roman" panose="02020603050405020304" pitchFamily="18" charset="0"/>
                <a:ea typeface="Tahoma"/>
                <a:cs typeface="Times New Roman" panose="02020603050405020304" pitchFamily="18" charset="0"/>
                <a:sym typeface="Tahoma"/>
              </a:rPr>
              <a:t>Task B be done after A and D</a:t>
            </a:r>
          </a:p>
          <a:p>
            <a:pPr marL="91440" algn="just">
              <a:buClr>
                <a:srgbClr val="1D3160"/>
              </a:buClr>
            </a:pPr>
            <a:r>
              <a:rPr lang="en-US" sz="1400" dirty="0">
                <a:solidFill>
                  <a:srgbClr val="1D3160"/>
                </a:solidFill>
                <a:latin typeface="Times New Roman" panose="02020603050405020304" pitchFamily="18" charset="0"/>
                <a:ea typeface="Tahoma"/>
                <a:cs typeface="Times New Roman" panose="02020603050405020304" pitchFamily="18" charset="0"/>
                <a:sym typeface="Tahoma"/>
              </a:rPr>
              <a:t>Miss other requirements</a:t>
            </a:r>
          </a:p>
          <a:p>
            <a:pPr marL="91440" algn="just">
              <a:buClr>
                <a:srgbClr val="1D3160"/>
              </a:buClr>
            </a:pPr>
            <a:r>
              <a:rPr lang="en-US" altLang="zh-CN" sz="1400" dirty="0">
                <a:solidFill>
                  <a:srgbClr val="FF0000"/>
                </a:solidFill>
                <a:latin typeface="Times New Roman" panose="02020603050405020304" pitchFamily="18" charset="0"/>
                <a:ea typeface="Tahoma"/>
                <a:cs typeface="Times New Roman" panose="02020603050405020304" pitchFamily="18" charset="0"/>
                <a:sym typeface="Tahoma"/>
              </a:rPr>
              <a:t>Miss task C</a:t>
            </a:r>
            <a:r>
              <a:rPr lang="zh-CN" altLang="en-US" sz="1400" dirty="0">
                <a:solidFill>
                  <a:srgbClr val="FF0000"/>
                </a:solidFill>
                <a:latin typeface="Times New Roman" panose="02020603050405020304" pitchFamily="18" charset="0"/>
                <a:ea typeface="Tahoma"/>
                <a:cs typeface="Times New Roman" panose="02020603050405020304" pitchFamily="18" charset="0"/>
                <a:sym typeface="Tahoma"/>
              </a:rPr>
              <a:t> </a:t>
            </a:r>
            <a:r>
              <a:rPr lang="en-US" altLang="zh-CN" sz="1400" dirty="0">
                <a:solidFill>
                  <a:srgbClr val="FF0000"/>
                </a:solidFill>
                <a:latin typeface="Times New Roman" panose="02020603050405020304" pitchFamily="18" charset="0"/>
                <a:ea typeface="Tahoma"/>
                <a:cs typeface="Times New Roman" panose="02020603050405020304" pitchFamily="18" charset="0"/>
                <a:sym typeface="Tahoma"/>
              </a:rPr>
              <a:t>and</a:t>
            </a:r>
            <a:r>
              <a:rPr lang="zh-CN" altLang="en-US" sz="1400" dirty="0">
                <a:solidFill>
                  <a:srgbClr val="FF0000"/>
                </a:solidFill>
                <a:latin typeface="Times New Roman" panose="02020603050405020304" pitchFamily="18" charset="0"/>
                <a:ea typeface="Tahoma"/>
                <a:cs typeface="Times New Roman" panose="02020603050405020304" pitchFamily="18" charset="0"/>
                <a:sym typeface="Tahoma"/>
              </a:rPr>
              <a:t> </a:t>
            </a:r>
            <a:r>
              <a:rPr lang="en-US" altLang="zh-CN" sz="1400" dirty="0">
                <a:solidFill>
                  <a:srgbClr val="FF0000"/>
                </a:solidFill>
                <a:latin typeface="Times New Roman" panose="02020603050405020304" pitchFamily="18" charset="0"/>
                <a:ea typeface="Tahoma"/>
                <a:cs typeface="Times New Roman" panose="02020603050405020304" pitchFamily="18" charset="0"/>
                <a:sym typeface="Tahoma"/>
              </a:rPr>
              <a:t>other</a:t>
            </a:r>
            <a:r>
              <a:rPr lang="zh-CN" altLang="en-US" sz="1400" dirty="0">
                <a:solidFill>
                  <a:srgbClr val="FF0000"/>
                </a:solidFill>
                <a:latin typeface="Times New Roman" panose="02020603050405020304" pitchFamily="18" charset="0"/>
                <a:ea typeface="Tahoma"/>
                <a:cs typeface="Times New Roman" panose="02020603050405020304" pitchFamily="18" charset="0"/>
                <a:sym typeface="Tahoma"/>
              </a:rPr>
              <a:t> </a:t>
            </a:r>
            <a:r>
              <a:rPr lang="en-US" altLang="zh-CN" sz="1400" dirty="0">
                <a:solidFill>
                  <a:srgbClr val="FF0000"/>
                </a:solidFill>
                <a:latin typeface="Times New Roman" panose="02020603050405020304" pitchFamily="18" charset="0"/>
                <a:ea typeface="Tahoma"/>
                <a:cs typeface="Times New Roman" panose="02020603050405020304" pitchFamily="18" charset="0"/>
                <a:sym typeface="Tahoma"/>
              </a:rPr>
              <a:t>relationship (Misalignment)</a:t>
            </a:r>
            <a:endParaRPr lang="en-US" sz="1400" dirty="0">
              <a:solidFill>
                <a:srgbClr val="FF0000"/>
              </a:solidFill>
              <a:latin typeface="Times New Roman" panose="02020603050405020304" pitchFamily="18" charset="0"/>
              <a:ea typeface="Tahoma"/>
              <a:cs typeface="Times New Roman" panose="02020603050405020304" pitchFamily="18" charset="0"/>
              <a:sym typeface="Tahoma"/>
            </a:endParaRPr>
          </a:p>
        </p:txBody>
      </p:sp>
    </p:spTree>
    <p:extLst>
      <p:ext uri="{BB962C8B-B14F-4D97-AF65-F5344CB8AC3E}">
        <p14:creationId xmlns:p14="http://schemas.microsoft.com/office/powerpoint/2010/main" val="238915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17" grpId="0" animBg="1"/>
      <p:bldP spid="18" grpId="0" animBg="1"/>
      <p:bldP spid="19" grpId="0"/>
      <p:bldP spid="20" grpId="0"/>
      <p:bldP spid="21" grpId="0" animBg="1"/>
      <p:bldP spid="2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AutoShape 2">
            <a:extLst>
              <a:ext uri="{FF2B5EF4-FFF2-40B4-BE49-F238E27FC236}">
                <a16:creationId xmlns:a16="http://schemas.microsoft.com/office/drawing/2014/main" id="{DC5DE6ED-66C6-558E-3344-62A5AE35DA5B}"/>
              </a:ext>
            </a:extLst>
          </p:cNvPr>
          <p:cNvSpPr txBox="1">
            <a:spLocks/>
          </p:cNvSpPr>
          <p:nvPr/>
        </p:nvSpPr>
        <p:spPr>
          <a:xfrm>
            <a:off x="352584" y="4473447"/>
            <a:ext cx="5023065" cy="706861"/>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34340" indent="-342900" algn="just">
              <a:buClr>
                <a:srgbClr val="1D3160"/>
              </a:buClr>
              <a:buAutoNum type="arabicPeriod"/>
            </a:pPr>
            <a:r>
              <a:rPr lang="en-US" altLang="zh-CN" sz="1800" dirty="0">
                <a:solidFill>
                  <a:srgbClr val="80563A"/>
                </a:solidFill>
                <a:ea typeface="Tahoma"/>
                <a:cs typeface="Tahoma"/>
                <a:sym typeface="Tahoma"/>
              </a:rPr>
              <a:t>Novice user need to cocreate with LLM to generate code.</a:t>
            </a:r>
          </a:p>
          <a:p>
            <a:pPr marL="91440" algn="just">
              <a:buClr>
                <a:srgbClr val="1D3160"/>
              </a:buClr>
            </a:pPr>
            <a:r>
              <a:rPr lang="en-US" altLang="zh-CN" sz="1800" dirty="0">
                <a:solidFill>
                  <a:srgbClr val="80563A"/>
                </a:solidFill>
                <a:ea typeface="Tahoma"/>
                <a:cs typeface="Tahoma"/>
                <a:sym typeface="Tahoma"/>
              </a:rPr>
              <a:t>2. This studio mode cannot fit intent switching</a:t>
            </a:r>
          </a:p>
          <a:p>
            <a:pPr marL="91440" algn="just">
              <a:buClr>
                <a:srgbClr val="1D3160"/>
              </a:buClr>
            </a:pPr>
            <a:endParaRPr lang="en-US" altLang="zh-CN" sz="1800" dirty="0">
              <a:solidFill>
                <a:srgbClr val="80563A"/>
              </a:solidFill>
              <a:ea typeface="Tahoma"/>
              <a:cs typeface="Tahoma"/>
              <a:sym typeface="Tahoma"/>
            </a:endParaRPr>
          </a:p>
        </p:txBody>
      </p:sp>
      <p:pic>
        <p:nvPicPr>
          <p:cNvPr id="14" name="图片 13">
            <a:extLst>
              <a:ext uri="{FF2B5EF4-FFF2-40B4-BE49-F238E27FC236}">
                <a16:creationId xmlns:a16="http://schemas.microsoft.com/office/drawing/2014/main" id="{A44E6EFA-AC6E-56AB-7DAC-DE995471927F}"/>
              </a:ext>
            </a:extLst>
          </p:cNvPr>
          <p:cNvPicPr>
            <a:picLocks noChangeAspect="1"/>
          </p:cNvPicPr>
          <p:nvPr/>
        </p:nvPicPr>
        <p:blipFill>
          <a:blip r:embed="rId3"/>
          <a:stretch>
            <a:fillRect/>
          </a:stretch>
        </p:blipFill>
        <p:spPr>
          <a:xfrm>
            <a:off x="263469" y="1336840"/>
            <a:ext cx="5284707" cy="2898187"/>
          </a:xfrm>
          <a:prstGeom prst="rect">
            <a:avLst/>
          </a:prstGeom>
        </p:spPr>
      </p:pic>
      <p:sp>
        <p:nvSpPr>
          <p:cNvPr id="15" name="矩形: 圆角 14">
            <a:extLst>
              <a:ext uri="{FF2B5EF4-FFF2-40B4-BE49-F238E27FC236}">
                <a16:creationId xmlns:a16="http://schemas.microsoft.com/office/drawing/2014/main" id="{5C5D9B21-8DCF-809F-859D-D3A194C730A3}"/>
              </a:ext>
            </a:extLst>
          </p:cNvPr>
          <p:cNvSpPr/>
          <p:nvPr/>
        </p:nvSpPr>
        <p:spPr>
          <a:xfrm>
            <a:off x="8176155" y="1237893"/>
            <a:ext cx="1650570" cy="2595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圆角 15">
            <a:extLst>
              <a:ext uri="{FF2B5EF4-FFF2-40B4-BE49-F238E27FC236}">
                <a16:creationId xmlns:a16="http://schemas.microsoft.com/office/drawing/2014/main" id="{EF2F7F4F-D39A-4CC0-59B0-11F54B2E979A}"/>
              </a:ext>
            </a:extLst>
          </p:cNvPr>
          <p:cNvSpPr/>
          <p:nvPr/>
        </p:nvSpPr>
        <p:spPr>
          <a:xfrm>
            <a:off x="8176155" y="2010226"/>
            <a:ext cx="1650570" cy="2595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圆角 16">
            <a:extLst>
              <a:ext uri="{FF2B5EF4-FFF2-40B4-BE49-F238E27FC236}">
                <a16:creationId xmlns:a16="http://schemas.microsoft.com/office/drawing/2014/main" id="{4F9D387E-A1B6-ED43-B380-CC1891106731}"/>
              </a:ext>
            </a:extLst>
          </p:cNvPr>
          <p:cNvSpPr/>
          <p:nvPr/>
        </p:nvSpPr>
        <p:spPr>
          <a:xfrm>
            <a:off x="8176155" y="2850506"/>
            <a:ext cx="1650570" cy="2595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25664E31-7F70-3922-ED20-5351A0593983}"/>
              </a:ext>
            </a:extLst>
          </p:cNvPr>
          <p:cNvSpPr/>
          <p:nvPr/>
        </p:nvSpPr>
        <p:spPr>
          <a:xfrm>
            <a:off x="8176155" y="3646086"/>
            <a:ext cx="1650570" cy="2595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圆角 18">
            <a:extLst>
              <a:ext uri="{FF2B5EF4-FFF2-40B4-BE49-F238E27FC236}">
                <a16:creationId xmlns:a16="http://schemas.microsoft.com/office/drawing/2014/main" id="{54778336-E1DE-B7B9-C143-5C9BFEB7E30A}"/>
              </a:ext>
            </a:extLst>
          </p:cNvPr>
          <p:cNvSpPr/>
          <p:nvPr/>
        </p:nvSpPr>
        <p:spPr>
          <a:xfrm>
            <a:off x="8894243" y="1555539"/>
            <a:ext cx="1650570" cy="383652"/>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圆角 19">
            <a:extLst>
              <a:ext uri="{FF2B5EF4-FFF2-40B4-BE49-F238E27FC236}">
                <a16:creationId xmlns:a16="http://schemas.microsoft.com/office/drawing/2014/main" id="{67F4BA11-A88F-40EC-0B7C-B9549F54770A}"/>
              </a:ext>
            </a:extLst>
          </p:cNvPr>
          <p:cNvSpPr/>
          <p:nvPr/>
        </p:nvSpPr>
        <p:spPr>
          <a:xfrm>
            <a:off x="8894243" y="2368338"/>
            <a:ext cx="1650570" cy="383652"/>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圆角 20">
            <a:extLst>
              <a:ext uri="{FF2B5EF4-FFF2-40B4-BE49-F238E27FC236}">
                <a16:creationId xmlns:a16="http://schemas.microsoft.com/office/drawing/2014/main" id="{FDF3F242-7ED5-2E07-A03D-734288E659E4}"/>
              </a:ext>
            </a:extLst>
          </p:cNvPr>
          <p:cNvSpPr/>
          <p:nvPr/>
        </p:nvSpPr>
        <p:spPr>
          <a:xfrm>
            <a:off x="8894243" y="3208618"/>
            <a:ext cx="1650570" cy="383652"/>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圆角 21">
            <a:extLst>
              <a:ext uri="{FF2B5EF4-FFF2-40B4-BE49-F238E27FC236}">
                <a16:creationId xmlns:a16="http://schemas.microsoft.com/office/drawing/2014/main" id="{67D703A8-7A27-8BBA-3810-E3FC24D5DB3B}"/>
              </a:ext>
            </a:extLst>
          </p:cNvPr>
          <p:cNvSpPr/>
          <p:nvPr/>
        </p:nvSpPr>
        <p:spPr>
          <a:xfrm>
            <a:off x="8894243" y="4043201"/>
            <a:ext cx="1650570" cy="383652"/>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AutoShape 4">
            <a:extLst>
              <a:ext uri="{FF2B5EF4-FFF2-40B4-BE49-F238E27FC236}">
                <a16:creationId xmlns:a16="http://schemas.microsoft.com/office/drawing/2014/main" id="{D6E2AFC8-7ECA-6149-618B-B1D1D3C804A0}"/>
              </a:ext>
            </a:extLst>
          </p:cNvPr>
          <p:cNvSpPr/>
          <p:nvPr/>
        </p:nvSpPr>
        <p:spPr>
          <a:xfrm>
            <a:off x="8025047" y="2782559"/>
            <a:ext cx="3022169" cy="1782519"/>
          </a:xfrm>
          <a:prstGeom prst="rect">
            <a:avLst/>
          </a:prstGeom>
          <a:solidFill>
            <a:srgbClr val="FFFFFF">
              <a:alpha val="70000"/>
            </a:srgbClr>
          </a:solidFill>
          <a:ln w="12700" cap="flat">
            <a:noFill/>
            <a:prstDash val="solid"/>
          </a:ln>
        </p:spPr>
        <p:txBody>
          <a:bodyPr lIns="91440" tIns="45720" rIns="91440" bIns="45720" rtlCol="0" anchor="ctr"/>
          <a:lstStyle/>
          <a:p>
            <a:pPr algn="ctr">
              <a:defRPr/>
            </a:pPr>
            <a:endParaRPr dirty="0"/>
          </a:p>
        </p:txBody>
      </p:sp>
      <p:sp>
        <p:nvSpPr>
          <p:cNvPr id="26" name="矩形: 圆角 25">
            <a:extLst>
              <a:ext uri="{FF2B5EF4-FFF2-40B4-BE49-F238E27FC236}">
                <a16:creationId xmlns:a16="http://schemas.microsoft.com/office/drawing/2014/main" id="{68EACA1B-674D-B89F-22A4-38D37FDC17CC}"/>
              </a:ext>
            </a:extLst>
          </p:cNvPr>
          <p:cNvSpPr/>
          <p:nvPr/>
        </p:nvSpPr>
        <p:spPr>
          <a:xfrm>
            <a:off x="8176155" y="4752139"/>
            <a:ext cx="1650570" cy="2595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圆角 26">
            <a:extLst>
              <a:ext uri="{FF2B5EF4-FFF2-40B4-BE49-F238E27FC236}">
                <a16:creationId xmlns:a16="http://schemas.microsoft.com/office/drawing/2014/main" id="{C7A66350-9836-0AA2-44A2-E92B0D4A2D99}"/>
              </a:ext>
            </a:extLst>
          </p:cNvPr>
          <p:cNvSpPr/>
          <p:nvPr/>
        </p:nvSpPr>
        <p:spPr>
          <a:xfrm>
            <a:off x="8894243" y="5110251"/>
            <a:ext cx="1650570" cy="383652"/>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AutoShape 2">
            <a:extLst>
              <a:ext uri="{FF2B5EF4-FFF2-40B4-BE49-F238E27FC236}">
                <a16:creationId xmlns:a16="http://schemas.microsoft.com/office/drawing/2014/main" id="{10F711F4-6600-A819-1C44-0BF30BE42352}"/>
              </a:ext>
            </a:extLst>
          </p:cNvPr>
          <p:cNvSpPr txBox="1">
            <a:spLocks/>
          </p:cNvSpPr>
          <p:nvPr/>
        </p:nvSpPr>
        <p:spPr>
          <a:xfrm>
            <a:off x="6376307" y="3026366"/>
            <a:ext cx="2205683" cy="647452"/>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buClr>
                <a:srgbClr val="1D3160"/>
              </a:buClr>
            </a:pPr>
            <a:r>
              <a:rPr lang="en-US" altLang="zh-CN" sz="1800" dirty="0">
                <a:solidFill>
                  <a:srgbClr val="80563A"/>
                </a:solidFill>
                <a:ea typeface="Tahoma"/>
                <a:cs typeface="Tahoma"/>
                <a:sym typeface="Tahoma"/>
              </a:rPr>
              <a:t>Wasted interaction and time by misalignment</a:t>
            </a:r>
          </a:p>
        </p:txBody>
      </p:sp>
      <p:sp>
        <p:nvSpPr>
          <p:cNvPr id="4" name="AutoShape 9">
            <a:extLst>
              <a:ext uri="{FF2B5EF4-FFF2-40B4-BE49-F238E27FC236}">
                <a16:creationId xmlns:a16="http://schemas.microsoft.com/office/drawing/2014/main" id="{4100B0F7-D05C-4F78-8123-077FDF328E18}"/>
              </a:ext>
            </a:extLst>
          </p:cNvPr>
          <p:cNvSpPr/>
          <p:nvPr/>
        </p:nvSpPr>
        <p:spPr>
          <a:xfrm>
            <a:off x="10585342" y="6169223"/>
            <a:ext cx="681926"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5</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2" name="文本框 1">
            <a:extLst>
              <a:ext uri="{FF2B5EF4-FFF2-40B4-BE49-F238E27FC236}">
                <a16:creationId xmlns:a16="http://schemas.microsoft.com/office/drawing/2014/main" id="{B1EFE8C8-6405-EDBF-19C2-BE3C93F29508}"/>
              </a:ext>
            </a:extLst>
          </p:cNvPr>
          <p:cNvSpPr txBox="1"/>
          <p:nvPr/>
        </p:nvSpPr>
        <p:spPr>
          <a:xfrm>
            <a:off x="9626" y="-57150"/>
            <a:ext cx="9169400" cy="307777"/>
          </a:xfrm>
          <a:prstGeom prst="rect">
            <a:avLst/>
          </a:prstGeom>
          <a:noFill/>
        </p:spPr>
        <p:txBody>
          <a:bodyPr wrap="square" rtlCol="0">
            <a:spAutoFit/>
          </a:bodyPr>
          <a:lstStyle/>
          <a:p>
            <a:r>
              <a:rPr lang="en-US" altLang="zh-CN" b="1" dirty="0">
                <a:solidFill>
                  <a:schemeClr val="bg1"/>
                </a:solidFill>
              </a:rPr>
              <a:t>Background </a:t>
            </a:r>
            <a:r>
              <a:rPr lang="en-US" altLang="zh-CN" dirty="0">
                <a:solidFill>
                  <a:schemeClr val="bg1"/>
                </a:solidFill>
              </a:rPr>
              <a:t>&gt; Formative Study &gt; Concept &gt; </a:t>
            </a:r>
            <a:r>
              <a:rPr lang="en-US" altLang="zh-CN" dirty="0" err="1">
                <a:solidFill>
                  <a:schemeClr val="bg1"/>
                </a:solidFill>
              </a:rPr>
              <a:t>NeuroSync</a:t>
            </a:r>
            <a:r>
              <a:rPr lang="en-US" altLang="zh-CN" dirty="0">
                <a:solidFill>
                  <a:schemeClr val="bg1"/>
                </a:solidFill>
              </a:rPr>
              <a:t> &gt; Result &amp; Takeaway</a:t>
            </a:r>
            <a:endParaRPr lang="zh-CN" altLang="en-US" dirty="0">
              <a:solidFill>
                <a:schemeClr val="bg1"/>
              </a:solidFill>
            </a:endParaRPr>
          </a:p>
        </p:txBody>
      </p:sp>
    </p:spTree>
    <p:extLst>
      <p:ext uri="{BB962C8B-B14F-4D97-AF65-F5344CB8AC3E}">
        <p14:creationId xmlns:p14="http://schemas.microsoft.com/office/powerpoint/2010/main" val="4123092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15" grpId="0" animBg="1"/>
      <p:bldP spid="16" grpId="0" animBg="1"/>
      <p:bldP spid="17" grpId="0" animBg="1"/>
      <p:bldP spid="18" grpId="0" animBg="1"/>
      <p:bldP spid="19" grpId="0" animBg="1"/>
      <p:bldP spid="20" grpId="0" animBg="1"/>
      <p:bldP spid="21" grpId="0" animBg="1"/>
      <p:bldP spid="22" grpId="0" animBg="1"/>
      <p:bldP spid="23" grpId="0" animBg="1"/>
      <p:bldP spid="26" grpId="0" animBg="1"/>
      <p:bldP spid="27" grpId="0" animBg="1"/>
      <p:bldP spid="2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B77754-3C17-865C-EF2C-7C851539089D}"/>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05FC21A0-943F-55A8-E1B8-49E171138DAB}"/>
              </a:ext>
            </a:extLst>
          </p:cNvPr>
          <p:cNvSpPr>
            <a:spLocks noGrp="1"/>
          </p:cNvSpPr>
          <p:nvPr>
            <p:ph type="body" sz="quarter" idx="16" hasCustomPrompt="1"/>
          </p:nvPr>
        </p:nvSpPr>
        <p:spPr>
          <a:xfrm>
            <a:off x="2400300" y="1904470"/>
            <a:ext cx="8818033" cy="2400300"/>
          </a:xfrm>
          <a:prstGeom prst="rect">
            <a:avLst/>
          </a:prstGeom>
        </p:spPr>
        <p:txBody>
          <a:bodyPr lIns="102850" tIns="51425" rIns="102850" bIns="51425" anchor="ctr"/>
          <a:lstStyle>
            <a:lvl1pPr algn="l">
              <a:lnSpc>
                <a:spcPct val="200000"/>
              </a:lnSpc>
              <a:defRPr sz="3600" b="0" i="0" u="none" strike="noStrike" spc="0">
                <a:solidFill>
                  <a:srgbClr val="8C3800">
                    <a:alpha val="100000"/>
                  </a:srgbClr>
                </a:solidFill>
                <a:latin typeface="Tahoma"/>
              </a:defRPr>
            </a:lvl1pPr>
          </a:lstStyle>
          <a:p>
            <a:pPr marL="457200" indent="-457200">
              <a:buClr>
                <a:srgbClr val="8C3800"/>
              </a:buClr>
              <a:buFont typeface="+mj-lt"/>
              <a:buAutoNum type="arabicPeriod"/>
            </a:pPr>
            <a:r>
              <a:rPr lang="en-US" altLang="zh-CN" sz="3600" b="0" i="0" u="none" strike="noStrike" dirty="0">
                <a:solidFill>
                  <a:srgbClr val="8C3800"/>
                </a:solidFill>
                <a:latin typeface="Tahoma"/>
                <a:ea typeface="Tahoma"/>
                <a:cs typeface="Tahoma"/>
                <a:sym typeface="Tahoma"/>
              </a:rPr>
              <a:t>Background </a:t>
            </a:r>
            <a:endParaRPr lang="en-US" altLang="zh-CN" dirty="0">
              <a:solidFill>
                <a:srgbClr val="8C3800"/>
              </a:solidFill>
              <a:ea typeface="Tahoma"/>
              <a:cs typeface="Tahoma"/>
              <a:sym typeface="Tahoma"/>
            </a:endParaRPr>
          </a:p>
          <a:p>
            <a:pPr marL="457200" indent="-457200">
              <a:buClr>
                <a:srgbClr val="8C3800"/>
              </a:buClr>
              <a:buFont typeface="+mj-lt"/>
              <a:buAutoNum type="arabicPeriod"/>
            </a:pPr>
            <a:r>
              <a:rPr lang="en-US" altLang="zh-CN" sz="3600" b="0" i="0" u="none" strike="noStrike" dirty="0">
                <a:solidFill>
                  <a:srgbClr val="8C3800"/>
                </a:solidFill>
                <a:latin typeface="Tahoma"/>
                <a:ea typeface="Tahoma"/>
                <a:cs typeface="Tahoma"/>
                <a:sym typeface="Tahoma"/>
              </a:rPr>
              <a:t>Formative Study</a:t>
            </a:r>
          </a:p>
          <a:p>
            <a:pPr marL="457200" indent="-457200">
              <a:buClr>
                <a:srgbClr val="8C3800"/>
              </a:buClr>
              <a:buFont typeface="+mj-lt"/>
              <a:buAutoNum type="arabicPeriod"/>
            </a:pPr>
            <a:r>
              <a:rPr lang="en-US" dirty="0">
                <a:solidFill>
                  <a:srgbClr val="8C3800"/>
                </a:solidFill>
                <a:ea typeface="Tahoma"/>
                <a:cs typeface="Tahoma"/>
                <a:sym typeface="Tahoma"/>
              </a:rPr>
              <a:t>Concept</a:t>
            </a:r>
          </a:p>
          <a:p>
            <a:pPr marL="457200" indent="-457200">
              <a:buClr>
                <a:srgbClr val="8C3800"/>
              </a:buClr>
              <a:buFont typeface="+mj-lt"/>
              <a:buAutoNum type="arabicPeriod"/>
            </a:pPr>
            <a:r>
              <a:rPr lang="en-US" dirty="0" err="1">
                <a:solidFill>
                  <a:srgbClr val="8C3800"/>
                </a:solidFill>
                <a:ea typeface="Tahoma"/>
                <a:cs typeface="Tahoma"/>
                <a:sym typeface="Tahoma"/>
              </a:rPr>
              <a:t>NeuroSync</a:t>
            </a:r>
            <a:endParaRPr lang="en-US" sz="3600" b="0" i="0" u="none" strike="noStrike" dirty="0">
              <a:solidFill>
                <a:srgbClr val="8C3800"/>
              </a:solidFill>
              <a:latin typeface="Tahoma"/>
              <a:ea typeface="Tahoma"/>
              <a:cs typeface="Tahoma"/>
              <a:sym typeface="Tahoma"/>
            </a:endParaRPr>
          </a:p>
          <a:p>
            <a:pPr marL="457200" indent="-457200">
              <a:buClr>
                <a:srgbClr val="8C3800"/>
              </a:buClr>
              <a:buFont typeface="+mj-lt"/>
              <a:buAutoNum type="arabicPeriod"/>
            </a:pPr>
            <a:r>
              <a:rPr lang="en-US" dirty="0">
                <a:solidFill>
                  <a:srgbClr val="8C3800"/>
                </a:solidFill>
                <a:ea typeface="Tahoma"/>
                <a:cs typeface="Tahoma"/>
                <a:sym typeface="Tahoma"/>
              </a:rPr>
              <a:t>Result and Takeaway</a:t>
            </a:r>
            <a:endParaRPr lang="en-US" sz="3600" b="0" i="0" u="none" strike="noStrike" dirty="0">
              <a:solidFill>
                <a:srgbClr val="8C3800"/>
              </a:solidFill>
              <a:latin typeface="Tahoma"/>
              <a:ea typeface="Tahoma"/>
              <a:cs typeface="Tahoma"/>
              <a:sym typeface="Tahoma"/>
            </a:endParaRPr>
          </a:p>
        </p:txBody>
      </p:sp>
      <p:sp>
        <p:nvSpPr>
          <p:cNvPr id="3" name="AutoShape 3">
            <a:extLst>
              <a:ext uri="{FF2B5EF4-FFF2-40B4-BE49-F238E27FC236}">
                <a16:creationId xmlns:a16="http://schemas.microsoft.com/office/drawing/2014/main" id="{C044D91D-EFEA-4865-DF36-B57AA19F9934}"/>
              </a:ext>
            </a:extLst>
          </p:cNvPr>
          <p:cNvSpPr/>
          <p:nvPr/>
        </p:nvSpPr>
        <p:spPr>
          <a:xfrm>
            <a:off x="10863893" y="366714"/>
            <a:ext cx="623888" cy="1150418"/>
          </a:xfrm>
          <a:prstGeom prst="rect">
            <a:avLst/>
          </a:prstGeom>
          <a:solidFill>
            <a:srgbClr val="FFFFFF">
              <a:alpha val="80000"/>
            </a:srgbClr>
          </a:solidFill>
          <a:ln w="12700" cap="flat">
            <a:noFill/>
            <a:prstDash val="solid"/>
          </a:ln>
        </p:spPr>
        <p:txBody>
          <a:bodyPr lIns="91440" tIns="45720" rIns="91440" bIns="45720" rtlCol="0" anchor="ctr"/>
          <a:lstStyle/>
          <a:p>
            <a:pPr algn="ctr">
              <a:defRPr/>
            </a:pPr>
            <a:endParaRPr/>
          </a:p>
        </p:txBody>
      </p:sp>
      <p:sp>
        <p:nvSpPr>
          <p:cNvPr id="5" name="AutoShape 4">
            <a:extLst>
              <a:ext uri="{FF2B5EF4-FFF2-40B4-BE49-F238E27FC236}">
                <a16:creationId xmlns:a16="http://schemas.microsoft.com/office/drawing/2014/main" id="{A579CD8C-D01E-66C9-4B93-05471B23C4E0}"/>
              </a:ext>
            </a:extLst>
          </p:cNvPr>
          <p:cNvSpPr/>
          <p:nvPr/>
        </p:nvSpPr>
        <p:spPr>
          <a:xfrm>
            <a:off x="2400300" y="669431"/>
            <a:ext cx="8606367" cy="1150418"/>
          </a:xfrm>
          <a:prstGeom prst="rect">
            <a:avLst/>
          </a:prstGeom>
          <a:solidFill>
            <a:srgbClr val="FFFFFF">
              <a:alpha val="70000"/>
            </a:srgbClr>
          </a:solidFill>
          <a:ln w="12700" cap="flat">
            <a:noFill/>
            <a:prstDash val="solid"/>
          </a:ln>
        </p:spPr>
        <p:txBody>
          <a:bodyPr lIns="91440" tIns="45720" rIns="91440" bIns="45720" rtlCol="0" anchor="ctr"/>
          <a:lstStyle/>
          <a:p>
            <a:pPr algn="ctr">
              <a:defRPr/>
            </a:pPr>
            <a:endParaRPr dirty="0"/>
          </a:p>
        </p:txBody>
      </p:sp>
      <p:sp>
        <p:nvSpPr>
          <p:cNvPr id="4" name="AutoShape 4">
            <a:extLst>
              <a:ext uri="{FF2B5EF4-FFF2-40B4-BE49-F238E27FC236}">
                <a16:creationId xmlns:a16="http://schemas.microsoft.com/office/drawing/2014/main" id="{E0FFB7C9-954C-1A95-2009-FD75A8DB2F4E}"/>
              </a:ext>
            </a:extLst>
          </p:cNvPr>
          <p:cNvSpPr/>
          <p:nvPr/>
        </p:nvSpPr>
        <p:spPr>
          <a:xfrm>
            <a:off x="2400300" y="2832101"/>
            <a:ext cx="8606367" cy="2888406"/>
          </a:xfrm>
          <a:prstGeom prst="rect">
            <a:avLst/>
          </a:prstGeom>
          <a:solidFill>
            <a:srgbClr val="FFFFFF">
              <a:alpha val="70000"/>
            </a:srgbClr>
          </a:solidFill>
          <a:ln w="12700" cap="flat">
            <a:noFill/>
            <a:prstDash val="solid"/>
          </a:ln>
        </p:spPr>
        <p:txBody>
          <a:bodyPr lIns="91440" tIns="45720" rIns="91440" bIns="45720" rtlCol="0" anchor="ctr"/>
          <a:lstStyle/>
          <a:p>
            <a:pPr algn="ctr">
              <a:defRPr/>
            </a:pPr>
            <a:endParaRPr dirty="0"/>
          </a:p>
        </p:txBody>
      </p:sp>
    </p:spTree>
    <p:extLst>
      <p:ext uri="{BB962C8B-B14F-4D97-AF65-F5344CB8AC3E}">
        <p14:creationId xmlns:p14="http://schemas.microsoft.com/office/powerpoint/2010/main" val="4218228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7B9B86-C365-3162-566B-F63B8BFEB11B}"/>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42972F77-8B96-0225-99BD-49DFC855A50B}"/>
              </a:ext>
            </a:extLst>
          </p:cNvPr>
          <p:cNvSpPr txBox="1">
            <a:spLocks/>
          </p:cNvSpPr>
          <p:nvPr/>
        </p:nvSpPr>
        <p:spPr>
          <a:xfrm>
            <a:off x="0" y="17764"/>
            <a:ext cx="11518900"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2800" dirty="0"/>
              <a:t>We collect real world interaction history and do </a:t>
            </a:r>
            <a:r>
              <a:rPr lang="zh-CN" altLang="en-US" sz="2800" dirty="0"/>
              <a:t>“</a:t>
            </a:r>
            <a:r>
              <a:rPr lang="en-US" altLang="zh-CN" sz="2800" dirty="0"/>
              <a:t>open coding analyze</a:t>
            </a:r>
            <a:r>
              <a:rPr lang="zh-CN" altLang="en-US" sz="2800" dirty="0"/>
              <a:t>”</a:t>
            </a:r>
            <a:endParaRPr lang="en-US" altLang="zh-CN" sz="2800" dirty="0"/>
          </a:p>
        </p:txBody>
      </p:sp>
      <p:sp>
        <p:nvSpPr>
          <p:cNvPr id="2" name="AutoShape 9">
            <a:extLst>
              <a:ext uri="{FF2B5EF4-FFF2-40B4-BE49-F238E27FC236}">
                <a16:creationId xmlns:a16="http://schemas.microsoft.com/office/drawing/2014/main" id="{862D409C-1E53-79A5-0EE8-EBDD5BC5D987}"/>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sz="1400" b="0" i="0" u="none" strike="noStrike" dirty="0">
                <a:solidFill>
                  <a:srgbClr val="80563A"/>
                </a:solidFill>
                <a:latin typeface="Tahoma"/>
                <a:ea typeface="Tahoma"/>
                <a:cs typeface="Tahoma"/>
                <a:sym typeface="Tahoma"/>
              </a:rPr>
              <a:t>7/31</a:t>
            </a:r>
            <a:endParaRPr lang="en-US" altLang="zh-CN" sz="1100" dirty="0"/>
          </a:p>
        </p:txBody>
      </p:sp>
      <p:sp>
        <p:nvSpPr>
          <p:cNvPr id="7" name="AutoShape 2">
            <a:extLst>
              <a:ext uri="{FF2B5EF4-FFF2-40B4-BE49-F238E27FC236}">
                <a16:creationId xmlns:a16="http://schemas.microsoft.com/office/drawing/2014/main" id="{63D8DEC9-2B67-8BA9-3CFB-2DC771950653}"/>
              </a:ext>
            </a:extLst>
          </p:cNvPr>
          <p:cNvSpPr txBox="1">
            <a:spLocks/>
          </p:cNvSpPr>
          <p:nvPr/>
        </p:nvSpPr>
        <p:spPr>
          <a:xfrm>
            <a:off x="0" y="5491442"/>
            <a:ext cx="11433175" cy="660017"/>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1D3160"/>
                </a:solidFill>
                <a:ea typeface="Tahoma"/>
                <a:cs typeface="Tahoma"/>
                <a:sym typeface="Tahoma"/>
              </a:rPr>
              <a:t>We invited 6 domain expert and collect their dialog history to do history mining and Q&amp;A to analyze user intent, code task and why they keep interact with LLM</a:t>
            </a:r>
          </a:p>
        </p:txBody>
      </p:sp>
      <p:sp>
        <p:nvSpPr>
          <p:cNvPr id="4" name="文本框 3">
            <a:extLst>
              <a:ext uri="{FF2B5EF4-FFF2-40B4-BE49-F238E27FC236}">
                <a16:creationId xmlns:a16="http://schemas.microsoft.com/office/drawing/2014/main" id="{3752FD06-5819-8530-7F58-6955FFD4930B}"/>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a:t>
            </a:r>
            <a:r>
              <a:rPr lang="en-US" altLang="zh-CN" b="1" dirty="0">
                <a:solidFill>
                  <a:schemeClr val="bg1"/>
                </a:solidFill>
              </a:rPr>
              <a:t>Formative Study </a:t>
            </a:r>
            <a:r>
              <a:rPr lang="en-US" altLang="zh-CN" dirty="0">
                <a:solidFill>
                  <a:schemeClr val="bg1"/>
                </a:solidFill>
              </a:rPr>
              <a:t>&gt; Concept &gt; </a:t>
            </a:r>
            <a:r>
              <a:rPr lang="en-US" altLang="zh-CN" dirty="0" err="1">
                <a:solidFill>
                  <a:schemeClr val="bg1"/>
                </a:solidFill>
              </a:rPr>
              <a:t>NeuroSync</a:t>
            </a:r>
            <a:r>
              <a:rPr lang="en-US" altLang="zh-CN" dirty="0">
                <a:solidFill>
                  <a:schemeClr val="bg1"/>
                </a:solidFill>
              </a:rPr>
              <a:t> &gt; Result &amp; Takeaway</a:t>
            </a:r>
            <a:endParaRPr lang="zh-CN" altLang="en-US" dirty="0">
              <a:solidFill>
                <a:schemeClr val="bg1"/>
              </a:solidFill>
            </a:endParaRPr>
          </a:p>
        </p:txBody>
      </p:sp>
      <p:pic>
        <p:nvPicPr>
          <p:cNvPr id="8" name="图片 7">
            <a:extLst>
              <a:ext uri="{FF2B5EF4-FFF2-40B4-BE49-F238E27FC236}">
                <a16:creationId xmlns:a16="http://schemas.microsoft.com/office/drawing/2014/main" id="{31A4E38E-6F8F-4096-797D-DAAE56AB516B}"/>
              </a:ext>
            </a:extLst>
          </p:cNvPr>
          <p:cNvPicPr>
            <a:picLocks noChangeAspect="1"/>
          </p:cNvPicPr>
          <p:nvPr/>
        </p:nvPicPr>
        <p:blipFill>
          <a:blip r:embed="rId2"/>
          <a:stretch>
            <a:fillRect/>
          </a:stretch>
        </p:blipFill>
        <p:spPr>
          <a:xfrm>
            <a:off x="1788173" y="872997"/>
            <a:ext cx="7294549" cy="4423229"/>
          </a:xfrm>
          <a:prstGeom prst="rect">
            <a:avLst/>
          </a:prstGeom>
          <a:ln>
            <a:solidFill>
              <a:schemeClr val="tx1"/>
            </a:solidFill>
          </a:ln>
        </p:spPr>
      </p:pic>
    </p:spTree>
    <p:extLst>
      <p:ext uri="{BB962C8B-B14F-4D97-AF65-F5344CB8AC3E}">
        <p14:creationId xmlns:p14="http://schemas.microsoft.com/office/powerpoint/2010/main" val="27853382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020A5E-C625-A8E1-FE14-365FEDCDD54D}"/>
            </a:ext>
          </a:extLst>
        </p:cNvPr>
        <p:cNvGrpSpPr/>
        <p:nvPr/>
      </p:nvGrpSpPr>
      <p:grpSpPr>
        <a:xfrm>
          <a:off x="0" y="0"/>
          <a:ext cx="0" cy="0"/>
          <a:chOff x="0" y="0"/>
          <a:chExt cx="0" cy="0"/>
        </a:xfrm>
      </p:grpSpPr>
      <p:sp>
        <p:nvSpPr>
          <p:cNvPr id="3" name="AutoShape 3">
            <a:extLst>
              <a:ext uri="{FF2B5EF4-FFF2-40B4-BE49-F238E27FC236}">
                <a16:creationId xmlns:a16="http://schemas.microsoft.com/office/drawing/2014/main" id="{19252B8F-1414-E57F-973E-FE78030C1894}"/>
              </a:ext>
            </a:extLst>
          </p:cNvPr>
          <p:cNvSpPr txBox="1">
            <a:spLocks/>
          </p:cNvSpPr>
          <p:nvPr/>
        </p:nvSpPr>
        <p:spPr>
          <a:xfrm>
            <a:off x="164993" y="92601"/>
            <a:ext cx="10988782" cy="660017"/>
          </a:xfrm>
          <a:prstGeom prst="rect">
            <a:avLst/>
          </a:prstGeom>
        </p:spPr>
        <p:txBody>
          <a:bodyPr lIns="72000" tIns="36000" rIns="72000" bIns="36000"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3500" b="0" i="0" u="none" strike="noStrike" cap="none" spc="0">
                <a:solidFill>
                  <a:srgbClr val="80563A">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2800"/>
              <a:t>Misalignment exist due to Bidirectional Ambiguity</a:t>
            </a:r>
            <a:endParaRPr lang="en-US" altLang="zh-CN" sz="2800" dirty="0"/>
          </a:p>
        </p:txBody>
      </p:sp>
      <p:pic>
        <p:nvPicPr>
          <p:cNvPr id="11" name="图片 10">
            <a:extLst>
              <a:ext uri="{FF2B5EF4-FFF2-40B4-BE49-F238E27FC236}">
                <a16:creationId xmlns:a16="http://schemas.microsoft.com/office/drawing/2014/main" id="{8512AD0F-7D97-8400-3134-DFCB1FD7E22B}"/>
              </a:ext>
            </a:extLst>
          </p:cNvPr>
          <p:cNvPicPr>
            <a:picLocks noChangeAspect="1"/>
          </p:cNvPicPr>
          <p:nvPr/>
        </p:nvPicPr>
        <p:blipFill>
          <a:blip r:embed="rId2"/>
          <a:stretch>
            <a:fillRect/>
          </a:stretch>
        </p:blipFill>
        <p:spPr>
          <a:xfrm>
            <a:off x="307952" y="2719457"/>
            <a:ext cx="5368666" cy="1802910"/>
          </a:xfrm>
          <a:prstGeom prst="rect">
            <a:avLst/>
          </a:prstGeom>
        </p:spPr>
      </p:pic>
      <p:sp>
        <p:nvSpPr>
          <p:cNvPr id="12" name="矩形 11">
            <a:extLst>
              <a:ext uri="{FF2B5EF4-FFF2-40B4-BE49-F238E27FC236}">
                <a16:creationId xmlns:a16="http://schemas.microsoft.com/office/drawing/2014/main" id="{76A42D23-77BA-3755-BA24-C96B58DEAA68}"/>
              </a:ext>
            </a:extLst>
          </p:cNvPr>
          <p:cNvSpPr/>
          <p:nvPr/>
        </p:nvSpPr>
        <p:spPr>
          <a:xfrm>
            <a:off x="177517" y="2558346"/>
            <a:ext cx="5581933" cy="144780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AutoShape 2">
            <a:extLst>
              <a:ext uri="{FF2B5EF4-FFF2-40B4-BE49-F238E27FC236}">
                <a16:creationId xmlns:a16="http://schemas.microsoft.com/office/drawing/2014/main" id="{2CCCC077-1C02-5C4D-4CB0-E3BC6B998071}"/>
              </a:ext>
            </a:extLst>
          </p:cNvPr>
          <p:cNvSpPr txBox="1">
            <a:spLocks/>
          </p:cNvSpPr>
          <p:nvPr/>
        </p:nvSpPr>
        <p:spPr>
          <a:xfrm>
            <a:off x="307952" y="2087646"/>
            <a:ext cx="2332039" cy="425178"/>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80563A"/>
                </a:solidFill>
                <a:ea typeface="Tahoma"/>
                <a:cs typeface="Tahoma"/>
                <a:sym typeface="Tahoma"/>
              </a:rPr>
              <a:t>“Abstract Matching”</a:t>
            </a:r>
            <a:endParaRPr lang="en-US" sz="1700" dirty="0">
              <a:solidFill>
                <a:srgbClr val="80563A"/>
              </a:solidFill>
              <a:ea typeface="Tahoma"/>
              <a:cs typeface="Tahoma"/>
              <a:sym typeface="Tahoma"/>
            </a:endParaRPr>
          </a:p>
        </p:txBody>
      </p:sp>
      <p:pic>
        <p:nvPicPr>
          <p:cNvPr id="17" name="图片 16">
            <a:extLst>
              <a:ext uri="{FF2B5EF4-FFF2-40B4-BE49-F238E27FC236}">
                <a16:creationId xmlns:a16="http://schemas.microsoft.com/office/drawing/2014/main" id="{DC14EBF2-30AE-8758-4D20-4538BAF06B28}"/>
              </a:ext>
            </a:extLst>
          </p:cNvPr>
          <p:cNvPicPr>
            <a:picLocks noChangeAspect="1"/>
          </p:cNvPicPr>
          <p:nvPr/>
        </p:nvPicPr>
        <p:blipFill>
          <a:blip r:embed="rId3"/>
          <a:stretch>
            <a:fillRect/>
          </a:stretch>
        </p:blipFill>
        <p:spPr>
          <a:xfrm>
            <a:off x="6259472" y="1340896"/>
            <a:ext cx="4997456" cy="4494754"/>
          </a:xfrm>
          <a:prstGeom prst="rect">
            <a:avLst/>
          </a:prstGeom>
        </p:spPr>
      </p:pic>
      <p:sp>
        <p:nvSpPr>
          <p:cNvPr id="18" name="AutoShape 2">
            <a:extLst>
              <a:ext uri="{FF2B5EF4-FFF2-40B4-BE49-F238E27FC236}">
                <a16:creationId xmlns:a16="http://schemas.microsoft.com/office/drawing/2014/main" id="{ED305EF1-218B-3A6F-7B06-3903DC84072A}"/>
              </a:ext>
            </a:extLst>
          </p:cNvPr>
          <p:cNvSpPr txBox="1">
            <a:spLocks/>
          </p:cNvSpPr>
          <p:nvPr/>
        </p:nvSpPr>
        <p:spPr>
          <a:xfrm>
            <a:off x="6135686" y="651986"/>
            <a:ext cx="3187172" cy="425178"/>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80563A"/>
                </a:solidFill>
                <a:ea typeface="Tahoma"/>
                <a:cs typeface="Tahoma"/>
                <a:sym typeface="Tahoma"/>
              </a:rPr>
              <a:t>“Bidirectional Ambiguity”</a:t>
            </a:r>
            <a:endParaRPr lang="en-US" sz="1700" dirty="0">
              <a:solidFill>
                <a:srgbClr val="80563A"/>
              </a:solidFill>
              <a:ea typeface="Tahoma"/>
              <a:cs typeface="Tahoma"/>
              <a:sym typeface="Tahoma"/>
            </a:endParaRPr>
          </a:p>
        </p:txBody>
      </p:sp>
      <p:sp>
        <p:nvSpPr>
          <p:cNvPr id="5" name="AutoShape 2">
            <a:extLst>
              <a:ext uri="{FF2B5EF4-FFF2-40B4-BE49-F238E27FC236}">
                <a16:creationId xmlns:a16="http://schemas.microsoft.com/office/drawing/2014/main" id="{67D8398E-9D0F-508E-8281-B84F0344B7E1}"/>
              </a:ext>
            </a:extLst>
          </p:cNvPr>
          <p:cNvSpPr txBox="1">
            <a:spLocks/>
          </p:cNvSpPr>
          <p:nvPr/>
        </p:nvSpPr>
        <p:spPr>
          <a:xfrm>
            <a:off x="231667" y="5756650"/>
            <a:ext cx="10617307" cy="411592"/>
          </a:xfrm>
          <a:prstGeom prst="rect">
            <a:avLst/>
          </a:prstGeom>
          <a:no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dirty="0">
                <a:solidFill>
                  <a:srgbClr val="1D3160"/>
                </a:solidFill>
                <a:ea typeface="Tahoma"/>
                <a:cs typeface="Tahoma"/>
                <a:sym typeface="Tahoma"/>
              </a:rPr>
              <a:t>Prompts and code presented in linear forms do not effectively convey non-linear. So how?</a:t>
            </a:r>
            <a:endParaRPr lang="en-US" dirty="0">
              <a:solidFill>
                <a:srgbClr val="1D3160"/>
              </a:solidFill>
              <a:ea typeface="Tahoma"/>
              <a:cs typeface="Tahoma"/>
              <a:sym typeface="Tahoma"/>
            </a:endParaRPr>
          </a:p>
        </p:txBody>
      </p:sp>
      <p:sp>
        <p:nvSpPr>
          <p:cNvPr id="2" name="AutoShape 9">
            <a:extLst>
              <a:ext uri="{FF2B5EF4-FFF2-40B4-BE49-F238E27FC236}">
                <a16:creationId xmlns:a16="http://schemas.microsoft.com/office/drawing/2014/main" id="{575BE164-CD66-69BE-5AD1-1060EC02E6A6}"/>
              </a:ext>
            </a:extLst>
          </p:cNvPr>
          <p:cNvSpPr/>
          <p:nvPr/>
        </p:nvSpPr>
        <p:spPr>
          <a:xfrm>
            <a:off x="10499394" y="6151459"/>
            <a:ext cx="654381" cy="307777"/>
          </a:xfrm>
          <a:prstGeom prst="rect">
            <a:avLst/>
          </a:prstGeom>
          <a:noFill/>
          <a:ln w="12700">
            <a:noFill/>
            <a:prstDash val="solid"/>
          </a:ln>
        </p:spPr>
        <p:txBody>
          <a:bodyPr lIns="91440" tIns="45720" rIns="91440" bIns="45720" rtlCol="0" anchor="t"/>
          <a:lstStyle/>
          <a:p>
            <a:pPr indent="0" algn="l">
              <a:lnSpc>
                <a:spcPct val="100000"/>
              </a:lnSpc>
              <a:defRPr/>
            </a:pPr>
            <a:r>
              <a:rPr lang="en-US" altLang="zh-CN" dirty="0">
                <a:solidFill>
                  <a:srgbClr val="80563A"/>
                </a:solidFill>
                <a:latin typeface="Tahoma"/>
                <a:ea typeface="Tahoma"/>
                <a:cs typeface="Tahoma"/>
                <a:sym typeface="Tahoma"/>
              </a:rPr>
              <a:t>8</a:t>
            </a:r>
            <a:r>
              <a:rPr lang="en-US" altLang="zh-CN" sz="1400" b="0" i="0" u="none" strike="noStrike" dirty="0">
                <a:solidFill>
                  <a:srgbClr val="80563A"/>
                </a:solidFill>
                <a:latin typeface="Tahoma"/>
                <a:ea typeface="Tahoma"/>
                <a:cs typeface="Tahoma"/>
                <a:sym typeface="Tahoma"/>
              </a:rPr>
              <a:t>/31</a:t>
            </a:r>
            <a:endParaRPr lang="en-US" altLang="zh-CN" sz="1100" dirty="0"/>
          </a:p>
        </p:txBody>
      </p:sp>
      <p:sp>
        <p:nvSpPr>
          <p:cNvPr id="4" name="文本框 3">
            <a:extLst>
              <a:ext uri="{FF2B5EF4-FFF2-40B4-BE49-F238E27FC236}">
                <a16:creationId xmlns:a16="http://schemas.microsoft.com/office/drawing/2014/main" id="{9A243ED1-16D2-A65D-D243-D57FC9C4391D}"/>
              </a:ext>
            </a:extLst>
          </p:cNvPr>
          <p:cNvSpPr txBox="1"/>
          <p:nvPr/>
        </p:nvSpPr>
        <p:spPr>
          <a:xfrm>
            <a:off x="9626" y="-57150"/>
            <a:ext cx="9169400" cy="307777"/>
          </a:xfrm>
          <a:prstGeom prst="rect">
            <a:avLst/>
          </a:prstGeom>
          <a:noFill/>
        </p:spPr>
        <p:txBody>
          <a:bodyPr wrap="square" rtlCol="0">
            <a:spAutoFit/>
          </a:bodyPr>
          <a:lstStyle/>
          <a:p>
            <a:r>
              <a:rPr lang="en-US" altLang="zh-CN" dirty="0">
                <a:solidFill>
                  <a:schemeClr val="bg1"/>
                </a:solidFill>
              </a:rPr>
              <a:t>Background</a:t>
            </a:r>
            <a:r>
              <a:rPr lang="en-US" altLang="zh-CN" b="1" dirty="0">
                <a:solidFill>
                  <a:schemeClr val="bg1"/>
                </a:solidFill>
              </a:rPr>
              <a:t> </a:t>
            </a:r>
            <a:r>
              <a:rPr lang="en-US" altLang="zh-CN" dirty="0">
                <a:solidFill>
                  <a:schemeClr val="bg1"/>
                </a:solidFill>
              </a:rPr>
              <a:t>&gt; </a:t>
            </a:r>
            <a:r>
              <a:rPr lang="en-US" altLang="zh-CN" b="1" dirty="0">
                <a:solidFill>
                  <a:schemeClr val="bg1"/>
                </a:solidFill>
              </a:rPr>
              <a:t>Formative Study </a:t>
            </a:r>
            <a:r>
              <a:rPr lang="en-US" altLang="zh-CN" dirty="0">
                <a:solidFill>
                  <a:schemeClr val="bg1"/>
                </a:solidFill>
              </a:rPr>
              <a:t>&gt; Concept &gt; </a:t>
            </a:r>
            <a:r>
              <a:rPr lang="en-US" altLang="zh-CN" dirty="0" err="1">
                <a:solidFill>
                  <a:schemeClr val="bg1"/>
                </a:solidFill>
              </a:rPr>
              <a:t>NeuroSync</a:t>
            </a:r>
            <a:r>
              <a:rPr lang="en-US" altLang="zh-CN" dirty="0">
                <a:solidFill>
                  <a:schemeClr val="bg1"/>
                </a:solidFill>
              </a:rPr>
              <a:t> &gt; Result &amp; Takeaway</a:t>
            </a:r>
            <a:endParaRPr lang="zh-CN" altLang="en-US" dirty="0">
              <a:solidFill>
                <a:schemeClr val="bg1"/>
              </a:solidFill>
            </a:endParaRPr>
          </a:p>
        </p:txBody>
      </p:sp>
      <p:sp>
        <p:nvSpPr>
          <p:cNvPr id="8" name="AutoShape 2">
            <a:extLst>
              <a:ext uri="{FF2B5EF4-FFF2-40B4-BE49-F238E27FC236}">
                <a16:creationId xmlns:a16="http://schemas.microsoft.com/office/drawing/2014/main" id="{D05CAF79-A1C0-E517-8E7E-007BCC2DE31C}"/>
              </a:ext>
            </a:extLst>
          </p:cNvPr>
          <p:cNvSpPr txBox="1">
            <a:spLocks/>
          </p:cNvSpPr>
          <p:nvPr/>
        </p:nvSpPr>
        <p:spPr>
          <a:xfrm>
            <a:off x="6259472" y="981080"/>
            <a:ext cx="2793785" cy="369422"/>
          </a:xfrm>
          <a:prstGeom prst="rect">
            <a:avLst/>
          </a:prstGeom>
          <a:solidFill>
            <a:schemeClr val="bg1"/>
          </a:solid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1D3160"/>
                </a:solidFill>
                <a:ea typeface="Tahoma"/>
                <a:cs typeface="Tahoma"/>
                <a:sym typeface="Tahoma"/>
              </a:rPr>
              <a:t>User to LLM Ambiguity</a:t>
            </a:r>
          </a:p>
        </p:txBody>
      </p:sp>
      <p:sp>
        <p:nvSpPr>
          <p:cNvPr id="9" name="AutoShape 2">
            <a:extLst>
              <a:ext uri="{FF2B5EF4-FFF2-40B4-BE49-F238E27FC236}">
                <a16:creationId xmlns:a16="http://schemas.microsoft.com/office/drawing/2014/main" id="{B3B12F8D-2EE8-57BF-E665-45DB1480EC69}"/>
              </a:ext>
            </a:extLst>
          </p:cNvPr>
          <p:cNvSpPr txBox="1">
            <a:spLocks/>
          </p:cNvSpPr>
          <p:nvPr/>
        </p:nvSpPr>
        <p:spPr>
          <a:xfrm>
            <a:off x="8834579" y="996874"/>
            <a:ext cx="2684321" cy="369422"/>
          </a:xfrm>
          <a:prstGeom prst="rect">
            <a:avLst/>
          </a:prstGeom>
          <a:solidFill>
            <a:schemeClr val="bg1"/>
          </a:solidFill>
          <a:ln w="12700">
            <a:noFill/>
            <a:prstDash val="solid"/>
          </a:ln>
        </p:spPr>
        <p:txBody>
          <a:bodyPr lIns="102850" tIns="51425" rIns="102850" bIns="51425"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spc="0">
                <a:solidFill>
                  <a:srgbClr val="1D3160">
                    <a:alpha val="100000"/>
                  </a:srgbClr>
                </a:solidFill>
                <a:latin typeface="Tahoma"/>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91440" algn="just">
              <a:buClr>
                <a:srgbClr val="1D3160"/>
              </a:buClr>
            </a:pPr>
            <a:r>
              <a:rPr lang="en-US" altLang="zh-CN" sz="1800" dirty="0">
                <a:solidFill>
                  <a:srgbClr val="1D3160"/>
                </a:solidFill>
                <a:ea typeface="Tahoma"/>
                <a:cs typeface="Tahoma"/>
                <a:sym typeface="Tahoma"/>
              </a:rPr>
              <a:t>LLM to User Ambiguity</a:t>
            </a:r>
          </a:p>
        </p:txBody>
      </p:sp>
    </p:spTree>
    <p:extLst>
      <p:ext uri="{BB962C8B-B14F-4D97-AF65-F5344CB8AC3E}">
        <p14:creationId xmlns:p14="http://schemas.microsoft.com/office/powerpoint/2010/main" val="3341259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p:bldP spid="18" grpId="0"/>
      <p:bldP spid="5" grpId="0"/>
      <p:bldP spid="8" grpId="0" animBg="1"/>
      <p:bldP spid="9" grpId="0" animBg="1"/>
    </p:bldLst>
  </p:timing>
</p:sld>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ank Presentatio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1674</TotalTime>
  <Words>1705</Words>
  <Application>Microsoft Office PowerPoint</Application>
  <PresentationFormat>自定义</PresentationFormat>
  <Paragraphs>237</Paragraphs>
  <Slides>34</Slides>
  <Notes>20</Notes>
  <HiddenSlides>2</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34</vt:i4>
      </vt:variant>
    </vt:vector>
  </HeadingPairs>
  <TitlesOfParts>
    <vt:vector size="40" baseType="lpstr">
      <vt:lpstr>Noto Sans SC</vt:lpstr>
      <vt:lpstr>Arial</vt:lpstr>
      <vt:lpstr>Tahoma</vt:lpstr>
      <vt:lpstr>Times New Roman</vt:lpstr>
      <vt:lpstr>Office 主题​​</vt:lpstr>
      <vt:lpstr>Blank Presentation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张, ZHANG文硕, Wenshuo</dc:creator>
  <cp:lastModifiedBy>ZHANG Wenshuo</cp:lastModifiedBy>
  <cp:revision>22</cp:revision>
  <dcterms:modified xsi:type="dcterms:W3CDTF">2025-08-03T11:26:03Z</dcterms:modified>
</cp:coreProperties>
</file>